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notesSlide1.xml" ContentType="application/vnd.openxmlformats-officedocument.presentationml.notesSlide+xml"/>
  <Override PartName="/ppt/slides/slide4.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notesSlides/notesSlide3.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Slides/notesSlide4.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5.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Slides/notesSlide6.xml" ContentType="application/vnd.openxmlformats-officedocument.presentationml.notes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media1.mp4" ContentType="video/unknown"/>
  <Override PartName="/ppt/media/media2.mp4" ContentType="video/unknown"/>
  <Override PartName="/ppt/media/media3.mp4" ContentType="video/unknown"/>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Col>
    <a:la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381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lastRow>
    <a:fir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12700" cap="flat">
              <a:solidFill>
                <a:schemeClr val="accent5">
                  <a:hueOff val="85969"/>
                  <a:satOff val="-7811"/>
                  <a:lumOff val="-38955"/>
                </a:schemeClr>
              </a:solidFill>
              <a:prstDash val="solid"/>
              <a:miter lim="400000"/>
            </a:ln>
          </a:top>
          <a:bottom>
            <a:ln w="12700" cap="flat">
              <a:solidFill>
                <a:schemeClr val="accent5">
                  <a:hueOff val="85969"/>
                  <a:satOff val="-7811"/>
                  <a:lumOff val="-38955"/>
                </a:schemeClr>
              </a:solidFill>
              <a:prstDash val="solid"/>
              <a:miter lim="400000"/>
            </a:ln>
          </a:bottom>
          <a:insideH>
            <a:ln w="12700" cap="flat">
              <a:solidFill>
                <a:schemeClr val="accent5">
                  <a:hueOff val="85969"/>
                  <a:satOff val="-7811"/>
                  <a:lumOff val="-38955"/>
                </a:schemeClr>
              </a:solidFill>
              <a:prstDash val="solid"/>
              <a:miter lim="400000"/>
            </a:ln>
          </a:insideH>
          <a:insideV>
            <a:ln w="12700" cap="flat">
              <a:noFill/>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solidFill>
                <a:schemeClr val="accent5">
                  <a:hueOff val="85969"/>
                  <a:satOff val="-7811"/>
                  <a:lumOff val="-38955"/>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C2C3">
              <a:alpha val="63000"/>
            </a:srgbClr>
          </a:solidFill>
        </a:fill>
      </a:tcStyle>
    </a:firstCol>
    <a:lastRow>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25400" cap="flat">
              <a:solidFill>
                <a:schemeClr val="accent5">
                  <a:hueOff val="85969"/>
                  <a:satOff val="-7811"/>
                  <a:lumOff val="-38955"/>
                </a:scheme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5">
                  <a:hueOff val="85969"/>
                  <a:satOff val="-7811"/>
                  <a:lumOff val="-38955"/>
                </a:schemeClr>
              </a:solidFill>
              <a:prstDash val="solid"/>
              <a:miter lim="400000"/>
            </a:ln>
          </a:bottom>
          <a:insideH>
            <a:ln w="12700" cap="flat">
              <a:noFill/>
              <a:miter lim="400000"/>
            </a:ln>
          </a:insideH>
          <a:insideV>
            <a:ln w="12700" cap="flat">
              <a:noFill/>
              <a:miter lim="400000"/>
            </a:ln>
          </a:insideV>
        </a:tcBdr>
        <a:fill>
          <a:solidFill>
            <a:srgbClr val="42727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chemeClr val="accent1">
                  <a:satOff val="-10875"/>
                  <a:lumOff val="-37767"/>
                </a:schemeClr>
              </a:solidFill>
              <a:prstDash val="solid"/>
              <a:miter lim="400000"/>
            </a:ln>
          </a:left>
          <a:right>
            <a:ln w="12700" cap="flat">
              <a:solidFill>
                <a:schemeClr val="accent1">
                  <a:satOff val="-10875"/>
                  <a:lumOff val="-37767"/>
                </a:schemeClr>
              </a:solidFill>
              <a:prstDash val="solid"/>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solidFill>
                <a:schemeClr val="accent1">
                  <a:satOff val="-10875"/>
                  <a:lumOff val="-37767"/>
                </a:schemeClr>
              </a:solidFill>
              <a:prstDash val="solid"/>
              <a:miter lim="400000"/>
            </a:ln>
          </a:insideV>
        </a:tcBdr>
        <a:fill>
          <a:noFill/>
        </a:fill>
      </a:tcStyle>
    </a:wholeTbl>
    <a:band2H>
      <a:tcTxStyle b="def" i="def"/>
      <a:tcStyle>
        <a:tcBdr/>
        <a:fill>
          <a:solidFill>
            <a:srgbClr val="E1E0DA"/>
          </a:solidFill>
        </a:fill>
      </a:tcStyle>
    </a:band2H>
    <a:firstCol>
      <a:tcTxStyle b="off" i="off">
        <a:font>
          <a:latin typeface="Helvetica Neue"/>
          <a:ea typeface="Helvetica Neue"/>
          <a:cs typeface="Helvetica Neue"/>
        </a:font>
        <a:srgbClr val="FFFFFF"/>
      </a:tcTxStyle>
      <a:tcStyle>
        <a:tcBdr>
          <a:left>
            <a:ln w="12700" cap="flat">
              <a:solidFill>
                <a:schemeClr val="accent1">
                  <a:satOff val="-10875"/>
                  <a:lumOff val="-37767"/>
                </a:schemeClr>
              </a:solidFill>
              <a:prstDash val="solid"/>
              <a:miter lim="400000"/>
            </a:ln>
          </a:left>
          <a:right>
            <a:ln w="12700" cap="flat">
              <a:noFill/>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noFill/>
              <a:miter lim="400000"/>
            </a:ln>
          </a:insideV>
        </a:tcBdr>
        <a:fill>
          <a:solidFill>
            <a:srgbClr val="979E9E"/>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1">
                  <a:satOff val="-10875"/>
                  <a:lumOff val="-37767"/>
                </a:schemeClr>
              </a:solidFill>
              <a:prstDash val="solid"/>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chemeClr val="accent1">
                  <a:satOff val="-10875"/>
                  <a:lumOff val="-37767"/>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A7A7A7"/>
              </a:solidFill>
              <a:prstDash val="solid"/>
              <a:miter lim="400000"/>
            </a:ln>
          </a:insideV>
        </a:tcBdr>
        <a:fill>
          <a:noFill/>
        </a:fill>
      </a:tcStyle>
    </a:wholeTbl>
    <a:band2H>
      <a:tcTxStyle b="def" i="def"/>
      <a:tcStyle>
        <a:tcBdr/>
        <a:fill>
          <a:solidFill>
            <a:srgbClr val="E6E4D7"/>
          </a:solidFill>
        </a:fill>
      </a:tcStyle>
    </a:band2H>
    <a:firstCol>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E7E4DC"/>
          </a:solidFill>
        </a:fill>
      </a:tcStyle>
    </a:firstCol>
    <a:la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lastRow>
    <a:fir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solidFill>
                <a:srgbClr val="000000">
                  <a:alpha val="50000"/>
                </a:srgbClr>
              </a:solidFill>
              <a:prstDash val="solid"/>
              <a:miter lim="400000"/>
            </a:ln>
          </a:left>
          <a:right>
            <a:ln w="12700" cap="flat">
              <a:solidFill>
                <a:srgbClr val="000000">
                  <a:alpha val="50000"/>
                </a:srgbClr>
              </a:solidFill>
              <a:prstDash val="solid"/>
              <a:miter lim="400000"/>
            </a:ln>
          </a:right>
          <a:top>
            <a:ln w="12700" cap="flat">
              <a:solidFill>
                <a:srgbClr val="000000">
                  <a:alpha val="50000"/>
                </a:srgbClr>
              </a:solidFill>
              <a:prstDash val="solid"/>
              <a:miter lim="400000"/>
            </a:ln>
          </a:top>
          <a:bottom>
            <a:ln w="12700" cap="flat">
              <a:solidFill>
                <a:srgbClr val="000000">
                  <a:alpha val="50000"/>
                </a:srgbClr>
              </a:solidFill>
              <a:prstDash val="solid"/>
              <a:miter lim="400000"/>
            </a:ln>
          </a:bottom>
          <a:insideH>
            <a:ln w="12700" cap="flat">
              <a:solidFill>
                <a:srgbClr val="000000">
                  <a:alpha val="50000"/>
                </a:srgbClr>
              </a:solidFill>
              <a:prstDash val="solid"/>
              <a:miter lim="400000"/>
            </a:ln>
          </a:insideH>
          <a:insideV>
            <a:ln w="12700" cap="flat">
              <a:solidFill>
                <a:srgbClr val="000000">
                  <a:alpha val="50000"/>
                </a:srgbClr>
              </a:solidFill>
              <a:prstDash val="solid"/>
              <a:miter lim="400000"/>
            </a:ln>
          </a:insideV>
        </a:tcBdr>
        <a:fill>
          <a:noFill/>
        </a:fill>
      </a:tcStyle>
    </a:wholeTbl>
    <a:band2H>
      <a:tcTxStyle b="def" i="def"/>
      <a:tcStyle>
        <a:tcBdr/>
        <a:fill>
          <a:solidFill>
            <a:srgbClr val="E4E1D9"/>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A99C"/>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solidFill>
                <a:srgbClr val="6B6C6B"/>
              </a:solidFill>
              <a:custDash>
                <a:ds d="200000" sp="200000"/>
              </a:custDash>
              <a:miter lim="400000"/>
            </a:ln>
          </a:top>
          <a:bottom>
            <a:ln w="12700" cap="flat">
              <a:solidFill>
                <a:srgbClr val="6B6C6B"/>
              </a:solidFill>
              <a:custDash>
                <a:ds d="200000" sp="200000"/>
              </a:custDash>
              <a:miter lim="400000"/>
            </a:ln>
          </a:bottom>
          <a:insideH>
            <a:ln w="12700" cap="flat">
              <a:solidFill>
                <a:srgbClr val="6B6C6B"/>
              </a:solidFill>
              <a:custDash>
                <a:ds d="200000" sp="200000"/>
              </a:custDash>
              <a:miter lim="400000"/>
            </a:ln>
          </a:insideH>
          <a:insideV>
            <a:ln w="12700" cap="flat">
              <a:noFill/>
              <a:miter lim="400000"/>
            </a:ln>
          </a:insideV>
        </a:tcBdr>
        <a:fill>
          <a:noFill/>
        </a:fill>
      </a:tcStyle>
    </a:wholeTbl>
    <a:band2H>
      <a:tcTxStyle b="def" i="def"/>
      <a:tcStyle>
        <a:tcBdr/>
        <a:fill>
          <a:solidFill>
            <a:srgbClr val="FFFFFF">
              <a:alpha val="50000"/>
            </a:srgbClr>
          </a:solidFill>
        </a:fill>
      </a:tcStyle>
    </a:band2H>
    <a:firstCol>
      <a:tcTxStyle b="off" i="off">
        <a:font>
          <a:latin typeface="Helvetica Neue"/>
          <a:ea typeface="Helvetica Neue"/>
          <a:cs typeface="Helvetica Neue"/>
        </a:font>
        <a:srgbClr val="5D3C1B"/>
      </a:tcTxStyle>
      <a:tcStyle>
        <a:tcBdr>
          <a:left>
            <a:ln w="12700" cap="flat">
              <a:noFill/>
              <a:miter lim="400000"/>
            </a:ln>
          </a:left>
          <a:right>
            <a:ln w="25400" cap="flat">
              <a:solidFill>
                <a:srgbClr val="A7A7A7"/>
              </a:solidFill>
              <a:prstDash val="solid"/>
              <a:miter lim="400000"/>
            </a:ln>
          </a:right>
          <a:top>
            <a:ln w="12700" cap="flat">
              <a:solidFill>
                <a:srgbClr val="A9AAA9"/>
              </a:solidFill>
              <a:prstDash val="solid"/>
              <a:miter lim="400000"/>
            </a:ln>
          </a:top>
          <a:bottom>
            <a:ln w="12700" cap="flat">
              <a:solidFill>
                <a:srgbClr val="A9AAA9"/>
              </a:solidFill>
              <a:prstDash val="solid"/>
              <a:miter lim="400000"/>
            </a:ln>
          </a:bottom>
          <a:insideH>
            <a:ln w="12700" cap="flat">
              <a:solidFill>
                <a:srgbClr val="A9AAA9"/>
              </a:solidFill>
              <a:prstDash val="solid"/>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25400" cap="flat">
              <a:solidFill>
                <a:srgbClr val="A7A7A7"/>
              </a:solidFill>
              <a:prstDash val="solid"/>
              <a:miter lim="400000"/>
            </a:ln>
          </a:top>
          <a:bottom>
            <a:ln w="12700" cap="flat">
              <a:noFill/>
              <a:miter lim="400000"/>
            </a:ln>
          </a:bottom>
          <a:insideH>
            <a:ln w="12700" cap="flat">
              <a:solidFill>
                <a:srgbClr val="A7A7A7"/>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12700" cap="flat">
              <a:noFill/>
              <a:miter lim="400000"/>
            </a:ln>
          </a:top>
          <a:bottom>
            <a:ln w="25400" cap="flat">
              <a:solidFill>
                <a:srgbClr val="A7A7A7"/>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ustomXml" Target="../customXml/item2.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ustomXml" Target="../customXml/item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ommentAuthors" Target="commentAuthors.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Renewable and sustainable resources are not the same thing. Unlike a renewable resource, a sustainable one does not have to be replenished quickly, as long as it is consumed slowly. (wiseGEEK)</a:t>
            </a:r>
          </a:p>
          <a:p>
            <a:pPr/>
            <a:r>
              <a:t>Sustainability takes into account how we might live in harmony with the natural world around us, protecting it from damage and destruction.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Sustainable energy is the practice of using energy in a way that "meets the needs of the present without compromising the ability of future generations to meet their own needs. These sources must be used cautiously so that they will not be used up, run out, or otherwise become unusable.</a:t>
            </a:r>
          </a:p>
          <a:p>
            <a:pPr/>
            <a:r>
              <a:t>All energy sources which can be naturally replenished are considered to be renewable energy sources. However, if the rate of use exceeds the rate of renewal - that is, the source is used more than it's being recreated - its continued use will become unsustainable.</a:t>
            </a:r>
          </a:p>
          <a:p>
            <a:pPr/>
            <a:r>
              <a:t>Most of the times these two terms are used interchangeably. </a:t>
            </a:r>
            <a:r>
              <a:rPr b="1"/>
              <a:t>Renewable energy includes all those sources that do not cause any harm to environment and have minimal impact on the surrounding environment.</a:t>
            </a:r>
            <a:r>
              <a:t> Sustainable is much more a wider term. </a:t>
            </a:r>
          </a:p>
          <a:p>
            <a:pPr/>
            <a:r>
              <a:t>Sources such as solar, wind, geothermal, hydropower, wave, tidal and hydrogen are renewable as well as sustainable since they have minimum impact on the environment whereas </a:t>
            </a:r>
            <a:r>
              <a:rPr b="1"/>
              <a:t>Nuclear energy or nuclear power is not considered as renewable but it is sustainable as it pollutes the environment.</a:t>
            </a:r>
            <a:r>
              <a:t> </a:t>
            </a:r>
          </a:p>
          <a:p>
            <a:pPr/>
            <a:r>
              <a:t>Even renewable resources can become unsustainable. If a resource is used up faster than it can regenerate, it will eventually be entirely depleted despite its renewability.</a:t>
            </a:r>
          </a:p>
          <a:p>
            <a:pPr/>
            <a:r>
              <a:t>Resources are considered non-renewable if they take a very long time to be created (e.g. fossil fuels) or if their creation happened long ago and is not likely to happen again (e.g. uranium). Flows are almost always renewable. On the other hand, biofuels are renewable and definitely count as fuels.</a:t>
            </a:r>
          </a:p>
          <a:p>
            <a:pPr/>
            <a:r>
              <a:t>Though coal is still available in big quantity on this earth but it is predicted that it won’t last for more than 40-50 years if switch is not made to green or clean energy.</a:t>
            </a:r>
          </a:p>
          <a:p>
            <a:pPr/>
            <a:r>
              <a:t>Natural gas is a mixture of several gases including methane, ethane, propane and butane.</a:t>
            </a:r>
          </a:p>
          <a:p>
            <a:pPr/>
            <a:r>
              <a:t>Nuclear power plants produce some sort of nuclear waste called radioactive elements.</a:t>
            </a:r>
          </a:p>
          <a:p>
            <a:pPr/>
            <a:r>
              <a:t>These elements emit strong radiations and must be buried deep underground so that they don’t affect human life.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If we want to reduce our global greenhouse gas emissions, the world has to transition from an energy system dominated by fossil fuels to a low-carbon one (this is what most countries have set long-term targets to achieve within the Paris climate agreement).</a:t>
            </a:r>
          </a:p>
          <a:p>
            <a:pPr/>
            <a:r>
              <a:t>With the exception of carbon capture and storage (CCS) technology (described later in the entry), we have two options to achieve this: renewable technologies (including bioenergy, hydropower, solar, wind, geothermal, and marine energy) and nuclear energy. Both of these options </a:t>
            </a:r>
            <a:r>
              <a:rPr b="1"/>
              <a:t>produce very low CO2 emissions</a:t>
            </a:r>
            <a:r>
              <a:t> per unit of energy compared with fossil fuels. We call this process of transitioning from fossil fuels to low-carbon energy sources ‘decarbonisation’.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Renewable technologies with exception to traditional biomass are often termed ‘modern renewables’. These include hydropower, solar, wind, geothermal and modern biofuel production (including modern forms of waste-to-biomass conversion).</a:t>
            </a:r>
          </a:p>
          <a:p>
            <a:pPr/>
            <a:r>
              <a:t>Here we see that hydropower remains the dominant form of modern renewables consumption, accounting for almost 70 percent. Despite absolute growth in production, hydropower’s share is, however, declining as other renewable technologies grow.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Glass - made from sand (silicon oxide), lime (calcium oxide) and soda (sodium oxide); plastics - made from fossil fuels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The most effective way to reduce waste is to not create it in the first place. Making a new product requires a lot of materials and energy - raw materials must be extracted from the earth, and the product must be fabricated then transported to wherever it will be sold.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787400" y="1511300"/>
            <a:ext cx="11430000" cy="3810000"/>
          </a:xfrm>
          <a:prstGeom prst="rect">
            <a:avLst/>
          </a:prstGeom>
        </p:spPr>
        <p:txBody>
          <a:bodyPr anchor="b"/>
          <a:lstStyle>
            <a:lvl1pPr>
              <a:defRPr>
                <a:solidFill>
                  <a:srgbClr val="276D6D"/>
                </a:solidFill>
              </a:defRPr>
            </a:lvl1pPr>
          </a:lstStyle>
          <a:p>
            <a:pPr/>
            <a:r>
              <a:t>标题文本</a:t>
            </a:r>
          </a:p>
        </p:txBody>
      </p:sp>
      <p:sp>
        <p:nvSpPr>
          <p:cNvPr id="12" name="正文级别 1…"/>
          <p:cNvSpPr txBox="1"/>
          <p:nvPr>
            <p:ph type="body" sz="quarter" idx="1"/>
          </p:nvPr>
        </p:nvSpPr>
        <p:spPr>
          <a:xfrm>
            <a:off x="787400" y="5308600"/>
            <a:ext cx="11430000" cy="14478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533400"/>
          </a:xfrm>
          <a:prstGeom prst="rect">
            <a:avLst/>
          </a:prstGeom>
        </p:spPr>
        <p:txBody>
          <a:bodyPr anchor="t">
            <a:spAutoFit/>
          </a:bodyPr>
          <a:lstStyle>
            <a:lvl1pPr marL="0" indent="0" algn="ctr">
              <a:spcBef>
                <a:spcPts val="0"/>
              </a:spcBef>
              <a:buSzTx/>
              <a:buNone/>
              <a:defRPr i="1" sz="2800">
                <a:latin typeface="Hoefler Text"/>
                <a:ea typeface="Hoefler Text"/>
                <a:cs typeface="Hoefler Text"/>
                <a:sym typeface="Hoefler Text"/>
              </a:defRPr>
            </a:lvl1pPr>
          </a:lstStyle>
          <a:p>
            <a:pPr/>
            <a:r>
              <a:t>–Johnny Appleseed</a:t>
            </a:r>
          </a:p>
        </p:txBody>
      </p:sp>
      <p:sp>
        <p:nvSpPr>
          <p:cNvPr id="94" name="“在此键入引文。”"/>
          <p:cNvSpPr txBox="1"/>
          <p:nvPr>
            <p:ph type="body" sz="quarter" idx="22"/>
          </p:nvPr>
        </p:nvSpPr>
        <p:spPr>
          <a:xfrm>
            <a:off x="1270000" y="4241799"/>
            <a:ext cx="10464800" cy="736601"/>
          </a:xfrm>
          <a:prstGeom prst="rect">
            <a:avLst/>
          </a:prstGeom>
        </p:spPr>
        <p:txBody>
          <a:bodyPr>
            <a:spAutoFit/>
          </a:bodyPr>
          <a:lstStyle>
            <a:lvl1pPr marL="0" indent="0" algn="ctr">
              <a:spcBef>
                <a:spcPts val="2400"/>
              </a:spcBef>
              <a:buSzTx/>
              <a:buNone/>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21"/>
          </p:nvPr>
        </p:nvSpPr>
        <p:spPr>
          <a:xfrm>
            <a:off x="-851457" y="-14228"/>
            <a:ext cx="15004983" cy="9987693"/>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图像"/>
          <p:cNvSpPr/>
          <p:nvPr>
            <p:ph type="pic" idx="21"/>
          </p:nvPr>
        </p:nvSpPr>
        <p:spPr>
          <a:xfrm>
            <a:off x="1960603" y="884196"/>
            <a:ext cx="9166170" cy="610123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21" name="标题文本"/>
          <p:cNvSpPr txBox="1"/>
          <p:nvPr>
            <p:ph type="title"/>
          </p:nvPr>
        </p:nvSpPr>
        <p:spPr>
          <a:xfrm>
            <a:off x="787400" y="7188200"/>
            <a:ext cx="11430000" cy="1270000"/>
          </a:xfrm>
          <a:prstGeom prst="rect">
            <a:avLst/>
          </a:prstGeom>
        </p:spPr>
        <p:txBody>
          <a:bodyPr anchor="b"/>
          <a:lstStyle>
            <a:lvl1pPr>
              <a:defRPr>
                <a:solidFill>
                  <a:srgbClr val="276D6D"/>
                </a:solidFill>
              </a:defRPr>
            </a:lvl1pPr>
          </a:lstStyle>
          <a:p>
            <a:pPr/>
            <a:r>
              <a:t>标题文本</a:t>
            </a:r>
          </a:p>
        </p:txBody>
      </p:sp>
      <p:sp>
        <p:nvSpPr>
          <p:cNvPr id="22" name="正文级别 1…"/>
          <p:cNvSpPr txBox="1"/>
          <p:nvPr>
            <p:ph type="body" sz="quarter" idx="1"/>
          </p:nvPr>
        </p:nvSpPr>
        <p:spPr>
          <a:xfrm>
            <a:off x="787400" y="8407400"/>
            <a:ext cx="11430000" cy="10414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6283553" y="9131300"/>
            <a:ext cx="424994" cy="436677"/>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787400" y="3657600"/>
            <a:ext cx="11430000" cy="24384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21"/>
          </p:nvPr>
        </p:nvSpPr>
        <p:spPr>
          <a:xfrm>
            <a:off x="6273800" y="1206500"/>
            <a:ext cx="5888774" cy="72771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39" name="标题文本"/>
          <p:cNvSpPr txBox="1"/>
          <p:nvPr>
            <p:ph type="title"/>
          </p:nvPr>
        </p:nvSpPr>
        <p:spPr>
          <a:xfrm>
            <a:off x="457200" y="1244600"/>
            <a:ext cx="5600700" cy="3467100"/>
          </a:xfrm>
          <a:prstGeom prst="rect">
            <a:avLst/>
          </a:prstGeom>
        </p:spPr>
        <p:txBody>
          <a:bodyPr anchor="b"/>
          <a:lstStyle/>
          <a:p>
            <a:pPr/>
            <a:r>
              <a:t>标题文本</a:t>
            </a:r>
          </a:p>
        </p:txBody>
      </p:sp>
      <p:sp>
        <p:nvSpPr>
          <p:cNvPr id="40" name="正文级别 1…"/>
          <p:cNvSpPr txBox="1"/>
          <p:nvPr>
            <p:ph type="body" sz="quarter" idx="1"/>
          </p:nvPr>
        </p:nvSpPr>
        <p:spPr>
          <a:xfrm>
            <a:off x="457200" y="4851400"/>
            <a:ext cx="5600700" cy="36322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quarter" idx="21"/>
          </p:nvPr>
        </p:nvSpPr>
        <p:spPr>
          <a:xfrm>
            <a:off x="7412382" y="2933700"/>
            <a:ext cx="4324471" cy="5343996"/>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787400" y="2768600"/>
            <a:ext cx="5486400" cy="5715000"/>
          </a:xfrm>
          <a:prstGeom prst="rect">
            <a:avLst/>
          </a:prstGeom>
        </p:spPr>
        <p:txBody>
          <a:bodyPr/>
          <a:lstStyle>
            <a:lvl1pPr marL="342900" indent="-342900">
              <a:spcBef>
                <a:spcPts val="2800"/>
              </a:spcBef>
              <a:buBlip>
                <a:blip r:embed="rId2"/>
              </a:buBlip>
              <a:defRPr sz="3000"/>
            </a:lvl1pPr>
            <a:lvl2pPr marL="685800" indent="-342900">
              <a:spcBef>
                <a:spcPts val="2800"/>
              </a:spcBef>
              <a:buBlip>
                <a:blip r:embed="rId2"/>
              </a:buBlip>
              <a:defRPr sz="3000"/>
            </a:lvl2pPr>
            <a:lvl3pPr marL="1028700" indent="-342900">
              <a:spcBef>
                <a:spcPts val="2800"/>
              </a:spcBef>
              <a:buBlip>
                <a:blip r:embed="rId2"/>
              </a:buBlip>
              <a:defRPr sz="3000"/>
            </a:lvl3pPr>
            <a:lvl4pPr marL="1371600" indent="-342900">
              <a:spcBef>
                <a:spcPts val="2800"/>
              </a:spcBef>
              <a:buBlip>
                <a:blip r:embed="rId2"/>
              </a:buBlip>
              <a:defRPr sz="3000"/>
            </a:lvl4pPr>
            <a:lvl5pPr marL="1714500" indent="-342900">
              <a:spcBef>
                <a:spcPts val="2800"/>
              </a:spcBef>
              <a:buBlip>
                <a:blip r:embed="rId2"/>
              </a:buBlip>
              <a:defRPr sz="30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idx="21"/>
          </p:nvPr>
        </p:nvSpPr>
        <p:spPr>
          <a:xfrm>
            <a:off x="711200" y="673100"/>
            <a:ext cx="6680111" cy="8255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4" name="图像"/>
          <p:cNvSpPr/>
          <p:nvPr>
            <p:ph type="pic" sz="quarter" idx="22"/>
          </p:nvPr>
        </p:nvSpPr>
        <p:spPr>
          <a:xfrm>
            <a:off x="7645400" y="652434"/>
            <a:ext cx="4572000" cy="304642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5" name="图像"/>
          <p:cNvSpPr/>
          <p:nvPr>
            <p:ph type="pic" sz="half" idx="23"/>
          </p:nvPr>
        </p:nvSpPr>
        <p:spPr>
          <a:xfrm>
            <a:off x="7645400" y="3225800"/>
            <a:ext cx="4572000" cy="6858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787400" y="1257300"/>
            <a:ext cx="11430000" cy="723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6283553" y="9128861"/>
            <a:ext cx="424994" cy="436678"/>
          </a:xfrm>
          <a:prstGeom prst="rect">
            <a:avLst/>
          </a:prstGeom>
          <a:ln w="12700">
            <a:miter lim="400000"/>
          </a:ln>
        </p:spPr>
        <p:txBody>
          <a:bodyPr wrap="none" lIns="50800" tIns="50800" rIns="50800" bIns="50800" anchor="ctr">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9pPr>
    </p:titleStyle>
    <p:bodyStyle>
      <a:lvl1pPr marL="3937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1pPr>
      <a:lvl2pPr marL="7874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2pPr>
      <a:lvl3pPr marL="11811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3pPr>
      <a:lvl4pPr marL="15748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4pPr>
      <a:lvl5pPr marL="19685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5pPr>
      <a:lvl6pPr marL="23622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6pPr>
      <a:lvl7pPr marL="27559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7pPr>
      <a:lvl8pPr marL="31496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8pPr>
      <a:lvl9pPr marL="35433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thoughtco.com/the-benefits-of-aluminum-recycling-1204138" TargetMode="External"/><Relationship Id="rId4" Type="http://schemas.openxmlformats.org/officeDocument/2006/relationships/hyperlink" Target="https://www.epa.gov/recycle/how-do-i-recycle-common-recyclables" TargetMode="External"/><Relationship Id="rId5"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 Id="rId3" Type="http://schemas.openxmlformats.org/officeDocument/2006/relationships/image" Target="../media/image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hyperlink" Target="https://www.epa.gov/recycle/reducing-wasted-food-hom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raffeconservation.org/programmes/" TargetMode="External"/><Relationship Id="rId4" Type="http://schemas.openxmlformats.org/officeDocument/2006/relationships/hyperlink" Target="https://www.iucn.org/theme/species/about/iucn-global-species-programme" TargetMode="External"/><Relationship Id="rId5" Type="http://schemas.openxmlformats.org/officeDocument/2006/relationships/hyperlink" Target="https://www.iucnredlist.org/about/green-status-species" TargetMode="External"/><Relationship Id="rId6" Type="http://schemas.openxmlformats.org/officeDocument/2006/relationships/hyperlink" Target="https://www.nrcs.usda.gov/wps/portal/nrcs/main/national/programs/" TargetMode="External"/><Relationship Id="rId7" Type="http://schemas.openxmlformats.org/officeDocument/2006/relationships/hyperlink" Target="https://www.fws.gov/International/wildlife-without-borders/species-programs/" TargetMode="External"/><Relationship Id="rId8" Type="http://schemas.openxmlformats.org/officeDocument/2006/relationships/hyperlink" Target="https://www.fws.gov/endangered/what-we-do/index.html" TargetMode="External"/><Relationship Id="rId9" Type="http://schemas.openxmlformats.org/officeDocument/2006/relationships/hyperlink" Target="https://conservation.stanford.edu/protecting-threatened-species"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youtube.com/watch?v=JdWQJq2OkJs" TargetMode="External"/><Relationship Id="rId4" Type="http://schemas.openxmlformats.org/officeDocument/2006/relationships/hyperlink" Target="https://tjyh2003-my.sharepoint.com/:v:/p/wenting_chai/Ecs40AxMhGFOoL05Kx88YFIBPGpg9wWzMJQATnKYT5ZzDg?e=qF8qX6" TargetMode="External"/><Relationship Id="rId5" Type="http://schemas.openxmlformats.org/officeDocument/2006/relationships/hyperlink" Target="https://tjyh2003-my.sharepoint.com/:v:/p/wenting_chai/EY-8QxnqK2NKkfmVZx_fElkBKRCvGOq1hjSDgrXvS790HA?e=8aqdbI" TargetMode="External"/><Relationship Id="rId6" Type="http://schemas.openxmlformats.org/officeDocument/2006/relationships/hyperlink" Target="https://tjyh2003-my.sharepoint.com/:v:/p/wenting_chai/Ef7mZMuotulPgMSd3z7HHZkB0JeaW05hTpwHfrlAMTVjTw?e=ThsYas"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www.wisegeek.com/what-are-the-different-types-of-fish-species.ht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hyperlink" Target="https://www.conserve-energy-future.com/SolarEnergy.php" TargetMode="External"/><Relationship Id="rId5" Type="http://schemas.openxmlformats.org/officeDocument/2006/relationships/hyperlink" Target="https://www.conserve-energy-future.com/Wind_Into_Energy.php" TargetMode="External"/><Relationship Id="rId6" Type="http://schemas.openxmlformats.org/officeDocument/2006/relationships/hyperlink" Target="https://www.conserve-energy-future.com/GeothermalEnergy.php" TargetMode="External"/><Relationship Id="rId7" Type="http://schemas.openxmlformats.org/officeDocument/2006/relationships/hyperlink" Target="https://www.conserve-energy-future.com/HydroElectricPower.php" TargetMode="External"/><Relationship Id="rId8" Type="http://schemas.openxmlformats.org/officeDocument/2006/relationships/hyperlink" Target="https://www.conserve-energy-future.com/WaveEnergy.php"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22 Conservation"/>
          <p:cNvSpPr txBox="1"/>
          <p:nvPr>
            <p:ph type="ctrTitle"/>
          </p:nvPr>
        </p:nvSpPr>
        <p:spPr>
          <a:prstGeom prst="rect">
            <a:avLst/>
          </a:prstGeom>
        </p:spPr>
        <p:txBody>
          <a:bodyPr/>
          <a:lstStyle/>
          <a:p>
            <a:pPr/>
            <a:r>
              <a:t>C22 Conservation</a:t>
            </a:r>
          </a:p>
        </p:txBody>
      </p:sp>
      <p:sp>
        <p:nvSpPr>
          <p:cNvPr id="120" name="IGCSE Biology…"/>
          <p:cNvSpPr txBox="1"/>
          <p:nvPr>
            <p:ph type="subTitle" sz="quarter" idx="1"/>
          </p:nvPr>
        </p:nvSpPr>
        <p:spPr>
          <a:prstGeom prst="rect">
            <a:avLst/>
          </a:prstGeom>
        </p:spPr>
        <p:txBody>
          <a:bodyPr/>
          <a:lstStyle/>
          <a:p>
            <a:pPr/>
            <a:r>
              <a:t>IGCSE Biology</a:t>
            </a:r>
          </a:p>
          <a:p>
            <a:pPr/>
            <a:r>
              <a:t>Wendy Chai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2020.03.22.14.03.mp4" descr="2020.03.22.14.03.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03200" y="1028700"/>
            <a:ext cx="12598400" cy="7696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00" fill="hold"/>
                                        <p:tgtEl>
                                          <p:spTgt spid="14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9"/>
                </p:tgtEl>
              </p:cMediaNode>
            </p:video>
            <p:seq concurrent="1" prevAc="none" nextAc="seek">
              <p:cTn id="8" evtFilter="cancelBubble" nodeType="interactiveSeq" restart="whenNotActive" fill="hold">
                <p:stCondLst>
                  <p:cond delay="0" evt="onClick">
                    <p:tgtEl>
                      <p:spTgt spid="14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49"/>
                                        </p:tgtEl>
                                      </p:cBhvr>
                                    </p:cmd>
                                  </p:childTnLst>
                                </p:cTn>
                              </p:par>
                            </p:childTnLst>
                          </p:cTn>
                        </p:par>
                      </p:childTnLst>
                    </p:cTn>
                  </p:par>
                </p:childTnLst>
              </p:cTn>
              <p:nextCondLst>
                <p:cond delay="0" evt="onClick">
                  <p:tgtEl>
                    <p:spTgt spid="14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biofuel-production.png" descr="biofuel-production.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
        <p:nvSpPr>
          <p:cNvPr id="152" name="圆角矩形"/>
          <p:cNvSpPr/>
          <p:nvPr/>
        </p:nvSpPr>
        <p:spPr>
          <a:xfrm>
            <a:off x="10013842" y="884054"/>
            <a:ext cx="1284693" cy="391108"/>
          </a:xfrm>
          <a:prstGeom prst="roundRect">
            <a:avLst>
              <a:gd name="adj" fmla="val 48708"/>
            </a:avLst>
          </a:prstGeom>
          <a:ln w="25400">
            <a:solidFill>
              <a:srgbClr val="000000"/>
            </a:solidFill>
            <a:miter lim="400000"/>
          </a:ln>
        </p:spPr>
        <p:txBody>
          <a:bodyPr lIns="50800" tIns="50800" rIns="50800" bIns="50800" anchor="ctr"/>
          <a:lstStyle/>
          <a:p>
            <a:pPr>
              <a:defRPr>
                <a:solidFill>
                  <a:srgbClr val="FFFFFF"/>
                </a:solidFill>
              </a:defRPr>
            </a:pPr>
          </a:p>
        </p:txBody>
      </p:sp>
      <p:sp>
        <p:nvSpPr>
          <p:cNvPr id="153" name="圆角矩形"/>
          <p:cNvSpPr/>
          <p:nvPr/>
        </p:nvSpPr>
        <p:spPr>
          <a:xfrm>
            <a:off x="553182" y="1176994"/>
            <a:ext cx="1284693" cy="391108"/>
          </a:xfrm>
          <a:prstGeom prst="roundRect">
            <a:avLst>
              <a:gd name="adj" fmla="val 48708"/>
            </a:avLst>
          </a:prstGeom>
          <a:ln w="25400">
            <a:solidFill>
              <a:srgbClr val="000000"/>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nstalled-geothermal-capacity.png" descr="installed-geothermal-capacity.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ustainable development"/>
          <p:cNvSpPr txBox="1"/>
          <p:nvPr>
            <p:ph type="title"/>
          </p:nvPr>
        </p:nvSpPr>
        <p:spPr>
          <a:prstGeom prst="rect">
            <a:avLst/>
          </a:prstGeom>
        </p:spPr>
        <p:txBody>
          <a:bodyPr/>
          <a:lstStyle/>
          <a:p>
            <a:pPr/>
            <a:r>
              <a:t>Sustainable development</a:t>
            </a:r>
          </a:p>
        </p:txBody>
      </p:sp>
      <p:sp>
        <p:nvSpPr>
          <p:cNvPr id="158" name="Definition: Sustainable development means providing for the needs of an increasing human population without harming the environment. (from our syllabus)…"/>
          <p:cNvSpPr txBox="1"/>
          <p:nvPr>
            <p:ph type="body" idx="1"/>
          </p:nvPr>
        </p:nvSpPr>
        <p:spPr>
          <a:xfrm>
            <a:off x="787400" y="2768600"/>
            <a:ext cx="11430000" cy="6542253"/>
          </a:xfrm>
          <a:prstGeom prst="rect">
            <a:avLst/>
          </a:prstGeom>
        </p:spPr>
        <p:txBody>
          <a:bodyPr/>
          <a:lstStyle/>
          <a:p>
            <a:pPr marL="324802" indent="-324802" defTabSz="452627">
              <a:lnSpc>
                <a:spcPts val="5500"/>
              </a:lnSpc>
              <a:spcBef>
                <a:spcPts val="1400"/>
              </a:spcBef>
              <a:buSzPct val="100000"/>
              <a:buChar char="•"/>
              <a:defRPr sz="2970">
                <a:solidFill>
                  <a:srgbClr val="565F5F"/>
                </a:solidFill>
                <a:latin typeface="Times Roman"/>
                <a:ea typeface="Times Roman"/>
                <a:cs typeface="Times Roman"/>
                <a:sym typeface="Times Roman"/>
              </a:defRPr>
            </a:pPr>
            <a:r>
              <a:rPr b="1"/>
              <a:t>Definition</a:t>
            </a:r>
            <a:r>
              <a:t>: Sustainable development means providing for the needs of an increasing human population </a:t>
            </a:r>
            <a:r>
              <a:rPr b="1"/>
              <a:t>without harming the environment</a:t>
            </a:r>
            <a:r>
              <a:t>. (from our syllabus)</a:t>
            </a:r>
          </a:p>
          <a:p>
            <a:pPr marL="324802" indent="-324802" defTabSz="452627">
              <a:lnSpc>
                <a:spcPts val="5500"/>
              </a:lnSpc>
              <a:spcBef>
                <a:spcPts val="1400"/>
              </a:spcBef>
              <a:buSzPct val="100000"/>
              <a:buChar char="•"/>
              <a:defRPr sz="2970">
                <a:solidFill>
                  <a:srgbClr val="565F5F"/>
                </a:solidFill>
                <a:latin typeface="Times Roman"/>
                <a:ea typeface="Times Roman"/>
                <a:cs typeface="Times Roman"/>
                <a:sym typeface="Times Roman"/>
              </a:defRPr>
            </a:pPr>
            <a:r>
              <a:t>Sustainable development is development which meets the needs of the present </a:t>
            </a:r>
            <a:r>
              <a:rPr b="1"/>
              <a:t>without compromising the ability of future generations to meet their own needs</a:t>
            </a:r>
            <a:r>
              <a:t>....— </a:t>
            </a:r>
            <a:r>
              <a:rPr i="1"/>
              <a:t>Our Common Future</a:t>
            </a:r>
            <a:r>
              <a:t>, United Nations World Commission on Environment and Development, 1987 </a:t>
            </a:r>
          </a:p>
          <a:p>
            <a:pPr marL="324802" indent="-324802" defTabSz="452627">
              <a:lnSpc>
                <a:spcPts val="5500"/>
              </a:lnSpc>
              <a:spcBef>
                <a:spcPts val="1400"/>
              </a:spcBef>
              <a:buSzPct val="100000"/>
              <a:buChar char="•"/>
              <a:defRPr sz="2970">
                <a:solidFill>
                  <a:srgbClr val="565F5F"/>
                </a:solidFill>
                <a:latin typeface="Times Roman"/>
                <a:ea typeface="Times Roman"/>
                <a:cs typeface="Times Roman"/>
                <a:sym typeface="Times Roman"/>
              </a:defRPr>
            </a:pPr>
            <a:r>
              <a:t>Sustainable development is a general belief that all human endeavors should promote the longevity of the planet and its inhabitants.</a:t>
            </a:r>
          </a:p>
          <a:p>
            <a:pPr marL="324802" indent="-324802" defTabSz="452627">
              <a:lnSpc>
                <a:spcPts val="5500"/>
              </a:lnSpc>
              <a:spcBef>
                <a:spcPts val="1400"/>
              </a:spcBef>
              <a:buSzPct val="100000"/>
              <a:buChar char="•"/>
              <a:defRPr sz="2970">
                <a:solidFill>
                  <a:srgbClr val="565F5F"/>
                </a:solidFill>
                <a:latin typeface="Times Roman"/>
                <a:ea typeface="Times Roman"/>
                <a:cs typeface="Times Roman"/>
                <a:sym typeface="Times Roman"/>
              </a:defRPr>
            </a:pPr>
            <a:r>
              <a:t>Balancing the challenge between development and environment therefore provides us with an ultimate goal of ensuring everyone has access to enough sustainable energy to maintain a high standard of living.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ustainable development"/>
          <p:cNvSpPr txBox="1"/>
          <p:nvPr>
            <p:ph type="title"/>
          </p:nvPr>
        </p:nvSpPr>
        <p:spPr>
          <a:prstGeom prst="rect">
            <a:avLst/>
          </a:prstGeom>
        </p:spPr>
        <p:txBody>
          <a:bodyPr/>
          <a:lstStyle/>
          <a:p>
            <a:pPr/>
            <a:r>
              <a:t>Sustainable development</a:t>
            </a:r>
          </a:p>
        </p:txBody>
      </p:sp>
      <p:sp>
        <p:nvSpPr>
          <p:cNvPr id="161" name="sustainable development requires:…"/>
          <p:cNvSpPr txBox="1"/>
          <p:nvPr>
            <p:ph type="body" idx="1"/>
          </p:nvPr>
        </p:nvSpPr>
        <p:spPr>
          <a:prstGeom prst="rect">
            <a:avLst/>
          </a:prstGeom>
        </p:spPr>
        <p:txBody>
          <a:bodyPr/>
          <a:lstStyle/>
          <a:p>
            <a:pPr>
              <a:buBlip>
                <a:blip r:embed="rId2"/>
              </a:buBlip>
            </a:pPr>
            <a:r>
              <a:t> sustainable development requires:</a:t>
            </a:r>
          </a:p>
          <a:p>
            <a:pPr>
              <a:buBlip>
                <a:blip r:embed="rId2"/>
              </a:buBlip>
            </a:pPr>
            <a:r>
              <a:t>– management of conflicting demands (business developers/ economic development and the environment)</a:t>
            </a:r>
          </a:p>
          <a:p>
            <a:pPr>
              <a:buBlip>
                <a:blip r:embed="rId2"/>
              </a:buBlip>
            </a:pPr>
            <a:r>
              <a:t>– planning and co-operation at local, national and international levels (uphold regulations, sign up agreements, etc.)</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ustainable development in architecture"/>
          <p:cNvSpPr txBox="1"/>
          <p:nvPr>
            <p:ph type="title"/>
          </p:nvPr>
        </p:nvSpPr>
        <p:spPr>
          <a:xfrm>
            <a:off x="787400" y="254000"/>
            <a:ext cx="11158547" cy="2438400"/>
          </a:xfrm>
          <a:prstGeom prst="rect">
            <a:avLst/>
          </a:prstGeom>
        </p:spPr>
        <p:txBody>
          <a:bodyPr/>
          <a:lstStyle>
            <a:lvl1pPr marL="558698" indent="-558698" defTabSz="549148">
              <a:buSzPct val="80000"/>
              <a:buBlip>
                <a:blip r:embed="rId2"/>
              </a:buBlip>
              <a:defRPr sz="7332">
                <a:effectLst>
                  <a:outerShdw sx="100000" sy="100000" kx="0" ky="0" algn="b" rotWithShape="0" blurRad="59689" dist="11938" dir="5400000">
                    <a:srgbClr val="000000">
                      <a:alpha val="30000"/>
                    </a:srgbClr>
                  </a:outerShdw>
                </a:effectLst>
              </a:defRPr>
            </a:lvl1pPr>
          </a:lstStyle>
          <a:p>
            <a:pPr/>
            <a:r>
              <a:t>Sustainable development in architecture</a:t>
            </a:r>
          </a:p>
        </p:txBody>
      </p:sp>
      <p:sp>
        <p:nvSpPr>
          <p:cNvPr id="164" name="When people construct things, many processes take place to actualize the design. The goal of a sustainable building project is to use materials and processes that will have little impact on the continued functioning of the environment. For example, using"/>
          <p:cNvSpPr txBox="1"/>
          <p:nvPr>
            <p:ph type="body" idx="1"/>
          </p:nvPr>
        </p:nvSpPr>
        <p:spPr>
          <a:prstGeom prst="rect">
            <a:avLst/>
          </a:prstGeom>
        </p:spPr>
        <p:txBody>
          <a:bodyPr/>
          <a:lstStyle/>
          <a:p>
            <a:pPr marL="328083" indent="-328083" defTabSz="457200">
              <a:lnSpc>
                <a:spcPts val="5600"/>
              </a:lnSpc>
              <a:spcBef>
                <a:spcPts val="1500"/>
              </a:spcBef>
              <a:buSzPct val="100000"/>
              <a:buChar char="•"/>
              <a:defRPr sz="3000">
                <a:solidFill>
                  <a:srgbClr val="565F5F"/>
                </a:solidFill>
                <a:latin typeface="Times Roman"/>
                <a:ea typeface="Times Roman"/>
                <a:cs typeface="Times Roman"/>
                <a:sym typeface="Times Roman"/>
              </a:defRPr>
            </a:pPr>
            <a:r>
              <a:t>When people construct things, many processes take place to actualize the design. The goal of a sustainable building project is to use materials and processes that will have little impact on the continued functioning of the environment. For example, using local building materials and local laborers limits the pollution effects of transportation. Non-polluting construction practices and industries should have little harm on the land, sea, and air.</a:t>
            </a:r>
          </a:p>
          <a:p>
            <a:pPr marL="328083" indent="-328083" defTabSz="457200">
              <a:lnSpc>
                <a:spcPts val="5600"/>
              </a:lnSpc>
              <a:spcBef>
                <a:spcPts val="1500"/>
              </a:spcBef>
              <a:buSzPct val="100000"/>
              <a:buChar char="•"/>
              <a:defRPr sz="3000">
                <a:solidFill>
                  <a:srgbClr val="565F5F"/>
                </a:solidFill>
                <a:latin typeface="Times Roman"/>
                <a:ea typeface="Times Roman"/>
                <a:cs typeface="Times Roman"/>
                <a:sym typeface="Times Roman"/>
              </a:defRPr>
            </a:pPr>
            <a:r>
              <a:t>Architects should specify materials that do not harm the environment at any stage of their life cycle — from first manufacturing to end-of-use recycling. Natural, bio-degradable, and recycled building materials are becoming more and more common.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onservation - resources"/>
          <p:cNvSpPr txBox="1"/>
          <p:nvPr>
            <p:ph type="title"/>
          </p:nvPr>
        </p:nvSpPr>
        <p:spPr>
          <a:prstGeom prst="rect">
            <a:avLst/>
          </a:prstGeom>
        </p:spPr>
        <p:txBody>
          <a:bodyPr/>
          <a:lstStyle/>
          <a:p>
            <a:pPr/>
            <a:r>
              <a:t>Conservation - resources</a:t>
            </a:r>
          </a:p>
        </p:txBody>
      </p:sp>
      <p:pic>
        <p:nvPicPr>
          <p:cNvPr id="167" name="屏幕快照 2020-03-05 23.50.04.png" descr="屏幕快照 2020-03-05 23.50.04.png"/>
          <p:cNvPicPr>
            <a:picLocks noChangeAspect="1"/>
          </p:cNvPicPr>
          <p:nvPr/>
        </p:nvPicPr>
        <p:blipFill>
          <a:blip r:embed="rId3">
            <a:extLst/>
          </a:blip>
          <a:stretch>
            <a:fillRect/>
          </a:stretch>
        </p:blipFill>
        <p:spPr>
          <a:xfrm>
            <a:off x="226142" y="2414433"/>
            <a:ext cx="9982201" cy="7035801"/>
          </a:xfrm>
          <a:prstGeom prst="rect">
            <a:avLst/>
          </a:prstGeom>
          <a:ln w="12700">
            <a:miter lim="400000"/>
          </a:ln>
        </p:spPr>
      </p:pic>
      <p:sp>
        <p:nvSpPr>
          <p:cNvPr id="168" name="Non-renewable resources"/>
          <p:cNvSpPr txBox="1"/>
          <p:nvPr/>
        </p:nvSpPr>
        <p:spPr>
          <a:xfrm>
            <a:off x="3337325" y="3915048"/>
            <a:ext cx="3759836"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Non-renewable resources</a:t>
            </a:r>
          </a:p>
        </p:txBody>
      </p:sp>
      <p:sp>
        <p:nvSpPr>
          <p:cNvPr id="169" name="By reusing and recycling things that are made from them - glass, plastics, metals, paper"/>
          <p:cNvSpPr txBox="1"/>
          <p:nvPr/>
        </p:nvSpPr>
        <p:spPr>
          <a:xfrm>
            <a:off x="10335735" y="6127435"/>
            <a:ext cx="2348474" cy="2937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600"/>
            </a:lvl1pPr>
          </a:lstStyle>
          <a:p>
            <a:pPr/>
            <a:r>
              <a:t>By reusing and recycling things that are made from them - glass, plastics, metals, paper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Conservation - Recycle"/>
          <p:cNvSpPr txBox="1"/>
          <p:nvPr>
            <p:ph type="title"/>
          </p:nvPr>
        </p:nvSpPr>
        <p:spPr>
          <a:xfrm>
            <a:off x="787400" y="254000"/>
            <a:ext cx="9765989" cy="2438400"/>
          </a:xfrm>
          <a:prstGeom prst="rect">
            <a:avLst/>
          </a:prstGeom>
        </p:spPr>
        <p:txBody>
          <a:bodyPr/>
          <a:lstStyle/>
          <a:p>
            <a:pPr/>
            <a:r>
              <a:t>Conservation - Recycle</a:t>
            </a:r>
          </a:p>
        </p:txBody>
      </p:sp>
      <p:sp>
        <p:nvSpPr>
          <p:cNvPr id="174" name="Paper. Americans recycled nearly 66 percent of the paper they used in 2017. For every metric ton of paper that is recycled, 17 trees are saved from logging operations.…"/>
          <p:cNvSpPr txBox="1"/>
          <p:nvPr>
            <p:ph type="body" idx="1"/>
          </p:nvPr>
        </p:nvSpPr>
        <p:spPr>
          <a:xfrm>
            <a:off x="787400" y="2449463"/>
            <a:ext cx="11430000" cy="7116832"/>
          </a:xfrm>
          <a:prstGeom prst="rect">
            <a:avLst/>
          </a:prstGeom>
        </p:spPr>
        <p:txBody>
          <a:bodyPr/>
          <a:lstStyle/>
          <a:p>
            <a:pPr marL="307085" indent="-307085" defTabSz="455675">
              <a:spcBef>
                <a:spcPts val="1500"/>
              </a:spcBef>
              <a:buBlip>
                <a:blip r:embed="rId2"/>
              </a:buBlip>
              <a:defRPr sz="2807"/>
            </a:pPr>
            <a:r>
              <a:t>Paper. Americans recycled nearly 66 percent of the paper they used in 2017. For every metric ton of paper that is recycled, 17 trees are saved from logging operations. </a:t>
            </a:r>
          </a:p>
          <a:p>
            <a:pPr marL="307085" indent="-307085" defTabSz="455675">
              <a:spcBef>
                <a:spcPts val="1500"/>
              </a:spcBef>
              <a:buBlip>
                <a:blip r:embed="rId2"/>
              </a:buBlip>
              <a:defRPr sz="2807"/>
            </a:pPr>
            <a:r>
              <a:t>Glass, especially glass food and beverage containers.</a:t>
            </a:r>
          </a:p>
          <a:p>
            <a:pPr marL="307085" indent="-307085" defTabSz="455675">
              <a:spcBef>
                <a:spcPts val="1500"/>
              </a:spcBef>
              <a:buBlip>
                <a:blip r:embed="rId2"/>
              </a:buBlip>
              <a:defRPr sz="2807"/>
            </a:pPr>
            <a:r>
              <a:t>Plastics. More than 35 million tons of plastics were generated in the United States in 2017, while only 8.4 percent of plastics were recycled.</a:t>
            </a:r>
          </a:p>
          <a:p>
            <a:pPr marL="307085" indent="-307085" defTabSz="455675">
              <a:spcBef>
                <a:spcPts val="1500"/>
              </a:spcBef>
              <a:buBlip>
                <a:blip r:embed="rId2"/>
              </a:buBlip>
              <a:defRPr sz="2807"/>
            </a:pPr>
            <a:r>
              <a:t>Metals, such as </a:t>
            </a:r>
            <a:r>
              <a:rPr>
                <a:hlinkClick r:id="rId3" invalidUrl="" action="" tgtFrame="" tooltip="" history="1" highlightClick="0" endSnd="0"/>
              </a:rPr>
              <a:t>aluminum</a:t>
            </a:r>
            <a:r>
              <a:t> and steel cans</a:t>
            </a:r>
          </a:p>
          <a:p>
            <a:pPr marL="307085" indent="-307085" defTabSz="455675">
              <a:spcBef>
                <a:spcPts val="1500"/>
              </a:spcBef>
              <a:buBlip>
                <a:blip r:embed="rId2"/>
              </a:buBlip>
              <a:defRPr sz="2807"/>
            </a:pPr>
            <a:r>
              <a:t>Batteries &amp; electronics such as laptop, cellphones.</a:t>
            </a:r>
          </a:p>
          <a:p>
            <a:pPr marL="307085" indent="-307085" defTabSz="455675">
              <a:spcBef>
                <a:spcPts val="1500"/>
              </a:spcBef>
              <a:buBlip>
                <a:blip r:embed="rId2"/>
              </a:buBlip>
              <a:defRPr sz="2807"/>
            </a:pPr>
            <a:r>
              <a:t>By recycling, we can not only save materials and resources that or else would be used to produce new products, but also reduce carbon emissions and fossil fuels.</a:t>
            </a:r>
          </a:p>
          <a:p>
            <a:pPr marL="307085" indent="-307085" defTabSz="455675">
              <a:spcBef>
                <a:spcPts val="1500"/>
              </a:spcBef>
              <a:buBlip>
                <a:blip r:embed="rId2"/>
              </a:buBlip>
              <a:defRPr sz="2807"/>
            </a:pPr>
            <a:r>
              <a:rPr u="sng">
                <a:hlinkClick r:id="rId4" invalidUrl="" action="" tgtFrame="" tooltip="" history="1" highlightClick="0" endSnd="0"/>
              </a:rPr>
              <a:t>https://www.epa.gov/recycle/how-do-i-recycle-common-recyclables</a:t>
            </a:r>
          </a:p>
        </p:txBody>
      </p:sp>
      <p:pic>
        <p:nvPicPr>
          <p:cNvPr id="175" name="图像" descr="图像"/>
          <p:cNvPicPr>
            <a:picLocks noChangeAspect="1"/>
          </p:cNvPicPr>
          <p:nvPr/>
        </p:nvPicPr>
        <p:blipFill>
          <a:blip r:embed="rId5">
            <a:extLst/>
          </a:blip>
          <a:stretch>
            <a:fillRect/>
          </a:stretch>
        </p:blipFill>
        <p:spPr>
          <a:xfrm>
            <a:off x="10610732" y="328563"/>
            <a:ext cx="1955801" cy="19558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4">
                                            <p:bg/>
                                          </p:spTgt>
                                        </p:tgtEl>
                                        <p:attrNameLst>
                                          <p:attrName>style.visibility</p:attrName>
                                        </p:attrNameLst>
                                      </p:cBhvr>
                                      <p:to>
                                        <p:strVal val="visible"/>
                                      </p:to>
                                    </p:set>
                                    <p:anim calcmode="lin" valueType="num">
                                      <p:cBhvr>
                                        <p:cTn id="7" dur="1000" fill="hold"/>
                                        <p:tgtEl>
                                          <p:spTgt spid="174">
                                            <p:bg/>
                                          </p:spTgt>
                                        </p:tgtEl>
                                        <p:attrNameLst>
                                          <p:attrName>ppt_x</p:attrName>
                                        </p:attrNameLst>
                                      </p:cBhvr>
                                      <p:tavLst>
                                        <p:tav tm="0">
                                          <p:val>
                                            <p:strVal val="0-#ppt_w/2"/>
                                          </p:val>
                                        </p:tav>
                                        <p:tav tm="100000">
                                          <p:val>
                                            <p:strVal val="#ppt_x"/>
                                          </p:val>
                                        </p:tav>
                                      </p:tavLst>
                                    </p:anim>
                                    <p:anim calcmode="lin" valueType="num">
                                      <p:cBhvr>
                                        <p:cTn id="8" dur="1000" fill="hold"/>
                                        <p:tgtEl>
                                          <p:spTgt spid="174">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174">
                                            <p:txEl>
                                              <p:pRg st="0" end="0"/>
                                            </p:txEl>
                                          </p:spTgt>
                                        </p:tgtEl>
                                        <p:attrNameLst>
                                          <p:attrName>style.visibility</p:attrName>
                                        </p:attrNameLst>
                                      </p:cBhvr>
                                      <p:to>
                                        <p:strVal val="visible"/>
                                      </p:to>
                                    </p:set>
                                    <p:anim calcmode="lin" valueType="num">
                                      <p:cBhvr>
                                        <p:cTn id="11" dur="1000" fill="hold"/>
                                        <p:tgtEl>
                                          <p:spTgt spid="174">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1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174">
                                            <p:txEl>
                                              <p:pRg st="1" end="1"/>
                                            </p:txEl>
                                          </p:spTgt>
                                        </p:tgtEl>
                                        <p:attrNameLst>
                                          <p:attrName>style.visibility</p:attrName>
                                        </p:attrNameLst>
                                      </p:cBhvr>
                                      <p:to>
                                        <p:strVal val="visible"/>
                                      </p:to>
                                    </p:set>
                                    <p:anim calcmode="lin" valueType="num">
                                      <p:cBhvr>
                                        <p:cTn id="17" dur="1000" fill="hold"/>
                                        <p:tgtEl>
                                          <p:spTgt spid="174">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17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174">
                                            <p:txEl>
                                              <p:pRg st="2" end="2"/>
                                            </p:txEl>
                                          </p:spTgt>
                                        </p:tgtEl>
                                        <p:attrNameLst>
                                          <p:attrName>style.visibility</p:attrName>
                                        </p:attrNameLst>
                                      </p:cBhvr>
                                      <p:to>
                                        <p:strVal val="visible"/>
                                      </p:to>
                                    </p:set>
                                    <p:anim calcmode="lin" valueType="num">
                                      <p:cBhvr>
                                        <p:cTn id="23" dur="1000" fill="hold"/>
                                        <p:tgtEl>
                                          <p:spTgt spid="174">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17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174">
                                            <p:txEl>
                                              <p:pRg st="3" end="3"/>
                                            </p:txEl>
                                          </p:spTgt>
                                        </p:tgtEl>
                                        <p:attrNameLst>
                                          <p:attrName>style.visibility</p:attrName>
                                        </p:attrNameLst>
                                      </p:cBhvr>
                                      <p:to>
                                        <p:strVal val="visible"/>
                                      </p:to>
                                    </p:set>
                                    <p:anim calcmode="lin" valueType="num">
                                      <p:cBhvr>
                                        <p:cTn id="29" dur="1000" fill="hold"/>
                                        <p:tgtEl>
                                          <p:spTgt spid="174">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17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174">
                                            <p:txEl>
                                              <p:pRg st="4" end="4"/>
                                            </p:txEl>
                                          </p:spTgt>
                                        </p:tgtEl>
                                        <p:attrNameLst>
                                          <p:attrName>style.visibility</p:attrName>
                                        </p:attrNameLst>
                                      </p:cBhvr>
                                      <p:to>
                                        <p:strVal val="visible"/>
                                      </p:to>
                                    </p:set>
                                    <p:anim calcmode="lin" valueType="num">
                                      <p:cBhvr>
                                        <p:cTn id="35" dur="1000" fill="hold"/>
                                        <p:tgtEl>
                                          <p:spTgt spid="174">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17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 grpId="1" fill="hold">
                                  <p:stCondLst>
                                    <p:cond delay="0"/>
                                  </p:stCondLst>
                                  <p:iterate type="el" backwards="0">
                                    <p:tmAbs val="0"/>
                                  </p:iterate>
                                  <p:childTnLst>
                                    <p:set>
                                      <p:cBhvr>
                                        <p:cTn id="40" fill="hold"/>
                                        <p:tgtEl>
                                          <p:spTgt spid="174">
                                            <p:txEl>
                                              <p:pRg st="5" end="5"/>
                                            </p:txEl>
                                          </p:spTgt>
                                        </p:tgtEl>
                                        <p:attrNameLst>
                                          <p:attrName>style.visibility</p:attrName>
                                        </p:attrNameLst>
                                      </p:cBhvr>
                                      <p:to>
                                        <p:strVal val="visible"/>
                                      </p:to>
                                    </p:set>
                                    <p:anim calcmode="lin" valueType="num">
                                      <p:cBhvr>
                                        <p:cTn id="41" dur="1000" fill="hold"/>
                                        <p:tgtEl>
                                          <p:spTgt spid="174">
                                            <p:txEl>
                                              <p:pRg st="5" end="5"/>
                                            </p:txEl>
                                          </p:spTgt>
                                        </p:tgtEl>
                                        <p:attrNameLst>
                                          <p:attrName>ppt_x</p:attrName>
                                        </p:attrNameLst>
                                      </p:cBhvr>
                                      <p:tavLst>
                                        <p:tav tm="0">
                                          <p:val>
                                            <p:strVal val="0-#ppt_w/2"/>
                                          </p:val>
                                        </p:tav>
                                        <p:tav tm="100000">
                                          <p:val>
                                            <p:strVal val="#ppt_x"/>
                                          </p:val>
                                        </p:tav>
                                      </p:tavLst>
                                    </p:anim>
                                    <p:anim calcmode="lin" valueType="num">
                                      <p:cBhvr>
                                        <p:cTn id="42" dur="1000" fill="hold"/>
                                        <p:tgtEl>
                                          <p:spTgt spid="17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 grpId="1" fill="hold">
                                  <p:stCondLst>
                                    <p:cond delay="0"/>
                                  </p:stCondLst>
                                  <p:iterate type="el" backwards="0">
                                    <p:tmAbs val="0"/>
                                  </p:iterate>
                                  <p:childTnLst>
                                    <p:set>
                                      <p:cBhvr>
                                        <p:cTn id="46" fill="hold"/>
                                        <p:tgtEl>
                                          <p:spTgt spid="174">
                                            <p:txEl>
                                              <p:pRg st="6" end="6"/>
                                            </p:txEl>
                                          </p:spTgt>
                                        </p:tgtEl>
                                        <p:attrNameLst>
                                          <p:attrName>style.visibility</p:attrName>
                                        </p:attrNameLst>
                                      </p:cBhvr>
                                      <p:to>
                                        <p:strVal val="visible"/>
                                      </p:to>
                                    </p:set>
                                    <p:anim calcmode="lin" valueType="num">
                                      <p:cBhvr>
                                        <p:cTn id="47" dur="1000" fill="hold"/>
                                        <p:tgtEl>
                                          <p:spTgt spid="174">
                                            <p:txEl>
                                              <p:pRg st="6" end="6"/>
                                            </p:txEl>
                                          </p:spTgt>
                                        </p:tgtEl>
                                        <p:attrNameLst>
                                          <p:attrName>ppt_x</p:attrName>
                                        </p:attrNameLst>
                                      </p:cBhvr>
                                      <p:tavLst>
                                        <p:tav tm="0">
                                          <p:val>
                                            <p:strVal val="0-#ppt_w/2"/>
                                          </p:val>
                                        </p:tav>
                                        <p:tav tm="100000">
                                          <p:val>
                                            <p:strVal val="#ppt_x"/>
                                          </p:val>
                                        </p:tav>
                                      </p:tavLst>
                                    </p:anim>
                                    <p:anim calcmode="lin" valueType="num">
                                      <p:cBhvr>
                                        <p:cTn id="48" dur="1000" fill="hold"/>
                                        <p:tgtEl>
                                          <p:spTgt spid="17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Recycle"/>
          <p:cNvSpPr txBox="1"/>
          <p:nvPr>
            <p:ph type="title"/>
          </p:nvPr>
        </p:nvSpPr>
        <p:spPr>
          <a:xfrm>
            <a:off x="787400" y="254000"/>
            <a:ext cx="4886228" cy="2438400"/>
          </a:xfrm>
          <a:prstGeom prst="rect">
            <a:avLst/>
          </a:prstGeom>
        </p:spPr>
        <p:txBody>
          <a:bodyPr/>
          <a:lstStyle/>
          <a:p>
            <a:pPr/>
            <a:r>
              <a:t>Recycle</a:t>
            </a:r>
          </a:p>
        </p:txBody>
      </p:sp>
      <p:sp>
        <p:nvSpPr>
          <p:cNvPr id="178" name="The question is, do we have easy access to recycling program, such as municipal curbside program or many drop-off sites?"/>
          <p:cNvSpPr txBox="1"/>
          <p:nvPr>
            <p:ph type="body" sz="half" idx="1"/>
          </p:nvPr>
        </p:nvSpPr>
        <p:spPr>
          <a:prstGeom prst="rect">
            <a:avLst/>
          </a:prstGeom>
        </p:spPr>
        <p:txBody>
          <a:bodyPr/>
          <a:lstStyle>
            <a:lvl1pPr marL="393700" indent="-393700">
              <a:spcBef>
                <a:spcPts val="0"/>
              </a:spcBef>
              <a:buSzPct val="100000"/>
              <a:buChar char="•"/>
              <a:defRPr sz="3600"/>
            </a:lvl1pPr>
          </a:lstStyle>
          <a:p>
            <a:pPr/>
            <a:r>
              <a:t>The question is, do we have easy access to recycling program, such as municipal curbside program or many drop-off sites? </a:t>
            </a:r>
          </a:p>
        </p:txBody>
      </p:sp>
      <p:pic>
        <p:nvPicPr>
          <p:cNvPr id="179" name="图像" descr="图像"/>
          <p:cNvPicPr>
            <a:picLocks noChangeAspect="1"/>
          </p:cNvPicPr>
          <p:nvPr/>
        </p:nvPicPr>
        <p:blipFill>
          <a:blip r:embed="rId2">
            <a:extLst/>
          </a:blip>
          <a:stretch>
            <a:fillRect/>
          </a:stretch>
        </p:blipFill>
        <p:spPr>
          <a:xfrm>
            <a:off x="6602172" y="68140"/>
            <a:ext cx="6271882" cy="4703912"/>
          </a:xfrm>
          <a:prstGeom prst="rect">
            <a:avLst/>
          </a:prstGeom>
          <a:ln w="12700">
            <a:miter lim="400000"/>
          </a:ln>
        </p:spPr>
      </p:pic>
      <p:pic>
        <p:nvPicPr>
          <p:cNvPr id="180" name="图像" descr="图像"/>
          <p:cNvPicPr>
            <a:picLocks noChangeAspect="1"/>
          </p:cNvPicPr>
          <p:nvPr/>
        </p:nvPicPr>
        <p:blipFill>
          <a:blip r:embed="rId3">
            <a:extLst/>
          </a:blip>
          <a:stretch>
            <a:fillRect/>
          </a:stretch>
        </p:blipFill>
        <p:spPr>
          <a:xfrm>
            <a:off x="6585260" y="5176515"/>
            <a:ext cx="6271883" cy="41752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78"/>
                                        </p:tgtEl>
                                        <p:attrNameLst>
                                          <p:attrName>style.visibility</p:attrName>
                                        </p:attrNameLst>
                                      </p:cBhvr>
                                      <p:to>
                                        <p:strVal val="visible"/>
                                      </p:to>
                                    </p:set>
                                    <p:anim calcmode="lin" valueType="num">
                                      <p:cBhvr>
                                        <p:cTn id="7" dur="1000" fill="hold"/>
                                        <p:tgtEl>
                                          <p:spTgt spid="178"/>
                                        </p:tgtEl>
                                        <p:attrNameLst>
                                          <p:attrName>ppt_w</p:attrName>
                                        </p:attrNameLst>
                                      </p:cBhvr>
                                      <p:tavLst>
                                        <p:tav tm="0">
                                          <p:val>
                                            <p:strVal val="4*#ppt_w"/>
                                          </p:val>
                                        </p:tav>
                                        <p:tav tm="100000">
                                          <p:val>
                                            <p:strVal val="#ppt_w"/>
                                          </p:val>
                                        </p:tav>
                                      </p:tavLst>
                                    </p:anim>
                                    <p:anim calcmode="lin" valueType="num">
                                      <p:cBhvr>
                                        <p:cTn id="8" dur="1000" fill="hold"/>
                                        <p:tgtEl>
                                          <p:spTgt spid="178"/>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10" grpId="2" fill="hold">
                                  <p:stCondLst>
                                    <p:cond delay="0"/>
                                  </p:stCondLst>
                                  <p:iterate type="el" backwards="0">
                                    <p:tmAbs val="0"/>
                                  </p:iterate>
                                  <p:childTnLst>
                                    <p:set>
                                      <p:cBhvr>
                                        <p:cTn id="12" fill="hold"/>
                                        <p:tgtEl>
                                          <p:spTgt spid="180"/>
                                        </p:tgtEl>
                                        <p:attrNameLst>
                                          <p:attrName>style.visibility</p:attrName>
                                        </p:attrNameLst>
                                      </p:cBhvr>
                                      <p:to>
                                        <p:strVal val="visible"/>
                                      </p:to>
                                    </p:set>
                                    <p:animEffect filter="fade" transition="in">
                                      <p:cBhvr>
                                        <p:cTn id="13" dur="7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80"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Conservation - Recycle"/>
          <p:cNvSpPr txBox="1"/>
          <p:nvPr>
            <p:ph type="title"/>
          </p:nvPr>
        </p:nvSpPr>
        <p:spPr>
          <a:prstGeom prst="rect">
            <a:avLst/>
          </a:prstGeom>
        </p:spPr>
        <p:txBody>
          <a:bodyPr/>
          <a:lstStyle>
            <a:lvl1pPr marL="228600" indent="-228600">
              <a:buSzPct val="80000"/>
              <a:buBlip>
                <a:blip r:embed="rId2"/>
              </a:buBlip>
            </a:lvl1pPr>
          </a:lstStyle>
          <a:p>
            <a:pPr/>
            <a:r>
              <a:t>Conservation - Recycle</a:t>
            </a:r>
          </a:p>
        </p:txBody>
      </p:sp>
      <p:sp>
        <p:nvSpPr>
          <p:cNvPr id="183" name="Electronics:…"/>
          <p:cNvSpPr txBox="1"/>
          <p:nvPr>
            <p:ph type="body" idx="1"/>
          </p:nvPr>
        </p:nvSpPr>
        <p:spPr>
          <a:xfrm>
            <a:off x="1040503" y="2619783"/>
            <a:ext cx="10923794" cy="6391686"/>
          </a:xfrm>
          <a:prstGeom prst="rect">
            <a:avLst/>
          </a:prstGeom>
        </p:spPr>
        <p:txBody>
          <a:bodyPr/>
          <a:lstStyle/>
          <a:p>
            <a:pPr marL="328083" indent="-328083">
              <a:spcBef>
                <a:spcPts val="2000"/>
              </a:spcBef>
              <a:buSzPct val="100000"/>
              <a:buChar char="•"/>
              <a:defRPr sz="3000">
                <a:solidFill>
                  <a:srgbClr val="565F5F"/>
                </a:solidFill>
                <a:latin typeface="Helvetica"/>
                <a:ea typeface="Helvetica"/>
                <a:cs typeface="Helvetica"/>
                <a:sym typeface="Helvetica"/>
              </a:defRPr>
            </a:pPr>
            <a:r>
              <a:rPr b="1"/>
              <a:t>Electronics</a:t>
            </a:r>
            <a:r>
              <a:t>: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Electronic products are made from valuable resources and materials, including metals, plastics, and glass, all of which require energy to mine and manufacture.</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Recycling one million laptops saves the energy equivalent to the electricity used by more than 3,500 US homes in a year.</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For every million cell phones we recycle, 35 thousand pounds of </a:t>
            </a:r>
            <a:r>
              <a:rPr b="1"/>
              <a:t>copper</a:t>
            </a:r>
            <a:r>
              <a:t>, 772 pounds of </a:t>
            </a:r>
            <a:r>
              <a:rPr b="1"/>
              <a:t>silver</a:t>
            </a:r>
            <a:r>
              <a:t>, 75 pounds of </a:t>
            </a:r>
            <a:r>
              <a:rPr b="1"/>
              <a:t>gold</a:t>
            </a:r>
            <a:r>
              <a:t> and 33 pounds of </a:t>
            </a:r>
            <a:r>
              <a:rPr b="1"/>
              <a:t>palladium</a:t>
            </a:r>
            <a:r>
              <a:t> can be recovered.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ustainable resources…"/>
          <p:cNvSpPr txBox="1"/>
          <p:nvPr>
            <p:ph type="body" idx="1"/>
          </p:nvPr>
        </p:nvSpPr>
        <p:spPr>
          <a:prstGeom prst="rect">
            <a:avLst/>
          </a:prstGeom>
        </p:spPr>
        <p:txBody>
          <a:bodyPr/>
          <a:lstStyle/>
          <a:p>
            <a:pPr>
              <a:buBlip>
                <a:blip r:embed="rId2"/>
              </a:buBlip>
            </a:pPr>
            <a:r>
              <a:t>Sustainable resources</a:t>
            </a:r>
          </a:p>
          <a:p>
            <a:pPr>
              <a:buBlip>
                <a:blip r:embed="rId2"/>
              </a:buBlip>
            </a:pPr>
            <a:r>
              <a:t>Sustainable development</a:t>
            </a:r>
          </a:p>
          <a:p>
            <a:pPr>
              <a:buBlip>
                <a:blip r:embed="rId2"/>
              </a:buBlip>
            </a:pPr>
            <a:r>
              <a:t>Conserve resource - recycle</a:t>
            </a:r>
          </a:p>
          <a:p>
            <a:pPr>
              <a:buBlip>
                <a:blip r:embed="rId2"/>
              </a:buBlip>
            </a:pPr>
            <a:r>
              <a:t>Conserve resource - sewage treatment</a:t>
            </a:r>
          </a:p>
          <a:p>
            <a:pPr>
              <a:buBlip>
                <a:blip r:embed="rId2"/>
              </a:buBlip>
            </a:pPr>
            <a:r>
              <a:t>Conserve resource - conserve forests</a:t>
            </a:r>
          </a:p>
          <a:p>
            <a:pPr>
              <a:buBlip>
                <a:blip r:embed="rId2"/>
              </a:buBlip>
            </a:pPr>
            <a:r>
              <a:t>Conserve resource - conserve fish stocks</a:t>
            </a:r>
          </a:p>
          <a:p>
            <a:pPr>
              <a:buBlip>
                <a:blip r:embed="rId2"/>
              </a:buBlip>
            </a:pPr>
            <a:r>
              <a:t>Conserve species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onservation - Reduce, Reuse"/>
          <p:cNvSpPr txBox="1"/>
          <p:nvPr>
            <p:ph type="title"/>
          </p:nvPr>
        </p:nvSpPr>
        <p:spPr>
          <a:prstGeom prst="rect">
            <a:avLst/>
          </a:prstGeom>
        </p:spPr>
        <p:txBody>
          <a:bodyPr/>
          <a:lstStyle>
            <a:lvl1pPr marL="228600" indent="-228600">
              <a:buSzPct val="80000"/>
              <a:buBlip>
                <a:blip r:embed="rId3"/>
              </a:buBlip>
            </a:lvl1pPr>
          </a:lstStyle>
          <a:p>
            <a:pPr/>
            <a:r>
              <a:t>Conservation - Reduce, Reuse</a:t>
            </a:r>
          </a:p>
        </p:txBody>
      </p:sp>
      <p:sp>
        <p:nvSpPr>
          <p:cNvPr id="186" name="Reduction and reuse are the most effective ways you can save natural resources, protect the environment and save money.…"/>
          <p:cNvSpPr txBox="1"/>
          <p:nvPr>
            <p:ph type="body" idx="1"/>
          </p:nvPr>
        </p:nvSpPr>
        <p:spPr>
          <a:xfrm>
            <a:off x="607885" y="2569139"/>
            <a:ext cx="11895772" cy="7105534"/>
          </a:xfrm>
          <a:prstGeom prst="rect">
            <a:avLst/>
          </a:prstGeom>
        </p:spPr>
        <p:txBody>
          <a:bodyPr/>
          <a:lstStyle/>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t>Reduction and reuse are the most effective ways you can save natural resources, protect the environment and save money.</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rPr b="1"/>
              <a:t>Buy used</a:t>
            </a:r>
            <a:r>
              <a:t>. You can find everything from clothes to building materials at specialized reuse centers and consignment shops.</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t>Look for products that use </a:t>
            </a:r>
            <a:r>
              <a:rPr b="1"/>
              <a:t>less packaging</a:t>
            </a:r>
            <a:r>
              <a:t>.</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rPr b="1"/>
              <a:t>Buy reusable</a:t>
            </a:r>
            <a:r>
              <a:t> over disposable items. For example, you can bring your own silverware and cup to work, rather than using disposable items.</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rPr b="1"/>
              <a:t>Maintain and repair</a:t>
            </a:r>
            <a:r>
              <a:t> products, like clothing, tires and appliances, so that they won't have to be thrown out and replaced as frequently.</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rPr b="1"/>
              <a:t>Borrow, rent or share</a:t>
            </a:r>
            <a:r>
              <a:t> items that are used infrequently, like party decorations, tools or furniture.</a:t>
            </a:r>
          </a:p>
          <a:p>
            <a:pPr marL="172899" indent="-172899" defTabSz="425195">
              <a:spcBef>
                <a:spcPts val="1300"/>
              </a:spcBef>
              <a:buSzPct val="100000"/>
              <a:buChar char="•"/>
              <a:defRPr sz="2790">
                <a:solidFill>
                  <a:schemeClr val="accent1">
                    <a:satOff val="-10875"/>
                    <a:lumOff val="-37767"/>
                  </a:schemeClr>
                </a:solidFill>
                <a:latin typeface="Helvetica"/>
                <a:ea typeface="Helvetica"/>
                <a:cs typeface="Helvetica"/>
                <a:sym typeface="Helvetica"/>
              </a:defRPr>
            </a:pPr>
            <a:r>
              <a:rPr b="1"/>
              <a:t>Donating</a:t>
            </a:r>
            <a:r>
              <a:t>. One person's trash is another person's treasure. Instead of discarding unwanted appliances, tools or clothes, try selling or donating them.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186">
                                            <p:bg/>
                                          </p:spTgt>
                                        </p:tgtEl>
                                        <p:attrNameLst>
                                          <p:attrName>style.visibility</p:attrName>
                                        </p:attrNameLst>
                                      </p:cBhvr>
                                      <p:to>
                                        <p:strVal val="visible"/>
                                      </p:to>
                                    </p:set>
                                    <p:anim calcmode="lin" valueType="num">
                                      <p:cBhvr>
                                        <p:cTn id="7" dur="1000" fill="hold"/>
                                        <p:tgtEl>
                                          <p:spTgt spid="186">
                                            <p:bg/>
                                          </p:spTgt>
                                        </p:tgtEl>
                                        <p:attrNameLst>
                                          <p:attrName>ppt_w</p:attrName>
                                        </p:attrNameLst>
                                      </p:cBhvr>
                                      <p:tavLst>
                                        <p:tav tm="0">
                                          <p:val>
                                            <p:fltVal val="0"/>
                                          </p:val>
                                        </p:tav>
                                        <p:tav tm="100000">
                                          <p:val>
                                            <p:strVal val="#ppt_w"/>
                                          </p:val>
                                        </p:tav>
                                      </p:tavLst>
                                    </p:anim>
                                    <p:anim calcmode="lin" valueType="num">
                                      <p:cBhvr>
                                        <p:cTn id="8" dur="1000" fill="hold"/>
                                        <p:tgtEl>
                                          <p:spTgt spid="186">
                                            <p:bg/>
                                          </p:spTgt>
                                        </p:tgtEl>
                                        <p:attrNameLst>
                                          <p:attrName>ppt_h</p:attrName>
                                        </p:attrNameLst>
                                      </p:cBhvr>
                                      <p:tavLst>
                                        <p:tav tm="0">
                                          <p:val>
                                            <p:fltVal val="0"/>
                                          </p:val>
                                        </p:tav>
                                        <p:tav tm="100000">
                                          <p:val>
                                            <p:strVal val="#ppt_h"/>
                                          </p:val>
                                        </p:tav>
                                      </p:tavLst>
                                    </p:anim>
                                    <p:anim calcmode="lin" valueType="num">
                                      <p:cBhvr>
                                        <p:cTn id="9" dur="1000" fill="hold"/>
                                        <p:tgtEl>
                                          <p:spTgt spid="186">
                                            <p:bg/>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6">
                                            <p:bg/>
                                          </p:spTgt>
                                        </p:tgtEl>
                                        <p:attrNameLst>
                                          <p:attrName>ppt_y</p:attrName>
                                        </p:attrNameLst>
                                      </p:cBhvr>
                                      <p:tavLst>
                                        <p:tav tm="0" fmla="#ppt_y+(sin(-2*pi*(1-$))*-#ppt_x+cos(-2*pi*(1-$))*(1-#ppt_y))*(1-$)">
                                          <p:val>
                                            <p:fltVal val="0"/>
                                          </p:val>
                                        </p:tav>
                                        <p:tav tm="100000">
                                          <p:val>
                                            <p:fltVal val="1"/>
                                          </p:val>
                                        </p:tav>
                                      </p:tavLst>
                                    </p:anim>
                                  </p:childTnLst>
                                </p:cTn>
                              </p:par>
                              <p:par>
                                <p:cTn id="11" presetClass="entr" nodeType="withEffect" presetSubtype="9" presetID="15" grpId="1" fill="hold">
                                  <p:stCondLst>
                                    <p:cond delay="0"/>
                                  </p:stCondLst>
                                  <p:iterate type="el" backwards="0">
                                    <p:tmAbs val="0"/>
                                  </p:iterate>
                                  <p:childTnLst>
                                    <p:set>
                                      <p:cBhvr>
                                        <p:cTn id="12" fill="hold"/>
                                        <p:tgtEl>
                                          <p:spTgt spid="186">
                                            <p:txEl>
                                              <p:pRg st="0" end="0"/>
                                            </p:txEl>
                                          </p:spTgt>
                                        </p:tgtEl>
                                        <p:attrNameLst>
                                          <p:attrName>style.visibility</p:attrName>
                                        </p:attrNameLst>
                                      </p:cBhvr>
                                      <p:to>
                                        <p:strVal val="visible"/>
                                      </p:to>
                                    </p:set>
                                    <p:anim calcmode="lin" valueType="num">
                                      <p:cBhvr>
                                        <p:cTn id="13" dur="1000" fill="hold"/>
                                        <p:tgtEl>
                                          <p:spTgt spid="186">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86">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86">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86">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9" presetID="15" grpId="1" fill="hold">
                                  <p:stCondLst>
                                    <p:cond delay="0"/>
                                  </p:stCondLst>
                                  <p:iterate type="el" backwards="0">
                                    <p:tmAbs val="0"/>
                                  </p:iterate>
                                  <p:childTnLst>
                                    <p:set>
                                      <p:cBhvr>
                                        <p:cTn id="20" fill="hold"/>
                                        <p:tgtEl>
                                          <p:spTgt spid="186">
                                            <p:txEl>
                                              <p:pRg st="1" end="1"/>
                                            </p:txEl>
                                          </p:spTgt>
                                        </p:tgtEl>
                                        <p:attrNameLst>
                                          <p:attrName>style.visibility</p:attrName>
                                        </p:attrNameLst>
                                      </p:cBhvr>
                                      <p:to>
                                        <p:strVal val="visible"/>
                                      </p:to>
                                    </p:set>
                                    <p:anim calcmode="lin" valueType="num">
                                      <p:cBhvr>
                                        <p:cTn id="21" dur="1000" fill="hold"/>
                                        <p:tgtEl>
                                          <p:spTgt spid="186">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186">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186">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86">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9" presetID="15" grpId="1" fill="hold">
                                  <p:stCondLst>
                                    <p:cond delay="0"/>
                                  </p:stCondLst>
                                  <p:iterate type="el" backwards="0">
                                    <p:tmAbs val="0"/>
                                  </p:iterate>
                                  <p:childTnLst>
                                    <p:set>
                                      <p:cBhvr>
                                        <p:cTn id="28" fill="hold"/>
                                        <p:tgtEl>
                                          <p:spTgt spid="186">
                                            <p:txEl>
                                              <p:pRg st="2" end="2"/>
                                            </p:txEl>
                                          </p:spTgt>
                                        </p:tgtEl>
                                        <p:attrNameLst>
                                          <p:attrName>style.visibility</p:attrName>
                                        </p:attrNameLst>
                                      </p:cBhvr>
                                      <p:to>
                                        <p:strVal val="visible"/>
                                      </p:to>
                                    </p:set>
                                    <p:anim calcmode="lin" valueType="num">
                                      <p:cBhvr>
                                        <p:cTn id="29" dur="1000" fill="hold"/>
                                        <p:tgtEl>
                                          <p:spTgt spid="186">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186">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186">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86">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9" presetID="15" grpId="1" fill="hold">
                                  <p:stCondLst>
                                    <p:cond delay="0"/>
                                  </p:stCondLst>
                                  <p:iterate type="el" backwards="0">
                                    <p:tmAbs val="0"/>
                                  </p:iterate>
                                  <p:childTnLst>
                                    <p:set>
                                      <p:cBhvr>
                                        <p:cTn id="36" fill="hold"/>
                                        <p:tgtEl>
                                          <p:spTgt spid="186">
                                            <p:txEl>
                                              <p:pRg st="3" end="3"/>
                                            </p:txEl>
                                          </p:spTgt>
                                        </p:tgtEl>
                                        <p:attrNameLst>
                                          <p:attrName>style.visibility</p:attrName>
                                        </p:attrNameLst>
                                      </p:cBhvr>
                                      <p:to>
                                        <p:strVal val="visible"/>
                                      </p:to>
                                    </p:set>
                                    <p:anim calcmode="lin" valueType="num">
                                      <p:cBhvr>
                                        <p:cTn id="37" dur="1000" fill="hold"/>
                                        <p:tgtEl>
                                          <p:spTgt spid="186">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186">
                                            <p:txEl>
                                              <p:pRg st="3" end="3"/>
                                            </p:txEl>
                                          </p:spTgt>
                                        </p:tgtEl>
                                        <p:attrNameLst>
                                          <p:attrName>ppt_h</p:attrName>
                                        </p:attrNameLst>
                                      </p:cBhvr>
                                      <p:tavLst>
                                        <p:tav tm="0">
                                          <p:val>
                                            <p:fltVal val="0"/>
                                          </p:val>
                                        </p:tav>
                                        <p:tav tm="100000">
                                          <p:val>
                                            <p:strVal val="#ppt_h"/>
                                          </p:val>
                                        </p:tav>
                                      </p:tavLst>
                                    </p:anim>
                                    <p:anim calcmode="lin" valueType="num">
                                      <p:cBhvr>
                                        <p:cTn id="39" dur="1000" fill="hold"/>
                                        <p:tgtEl>
                                          <p:spTgt spid="186">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86">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9" presetID="15" grpId="1" fill="hold">
                                  <p:stCondLst>
                                    <p:cond delay="0"/>
                                  </p:stCondLst>
                                  <p:iterate type="el" backwards="0">
                                    <p:tmAbs val="0"/>
                                  </p:iterate>
                                  <p:childTnLst>
                                    <p:set>
                                      <p:cBhvr>
                                        <p:cTn id="44" fill="hold"/>
                                        <p:tgtEl>
                                          <p:spTgt spid="186">
                                            <p:txEl>
                                              <p:pRg st="4" end="4"/>
                                            </p:txEl>
                                          </p:spTgt>
                                        </p:tgtEl>
                                        <p:attrNameLst>
                                          <p:attrName>style.visibility</p:attrName>
                                        </p:attrNameLst>
                                      </p:cBhvr>
                                      <p:to>
                                        <p:strVal val="visible"/>
                                      </p:to>
                                    </p:set>
                                    <p:anim calcmode="lin" valueType="num">
                                      <p:cBhvr>
                                        <p:cTn id="45" dur="1000" fill="hold"/>
                                        <p:tgtEl>
                                          <p:spTgt spid="186">
                                            <p:txEl>
                                              <p:pRg st="4" end="4"/>
                                            </p:txEl>
                                          </p:spTgt>
                                        </p:tgtEl>
                                        <p:attrNameLst>
                                          <p:attrName>ppt_w</p:attrName>
                                        </p:attrNameLst>
                                      </p:cBhvr>
                                      <p:tavLst>
                                        <p:tav tm="0">
                                          <p:val>
                                            <p:fltVal val="0"/>
                                          </p:val>
                                        </p:tav>
                                        <p:tav tm="100000">
                                          <p:val>
                                            <p:strVal val="#ppt_w"/>
                                          </p:val>
                                        </p:tav>
                                      </p:tavLst>
                                    </p:anim>
                                    <p:anim calcmode="lin" valueType="num">
                                      <p:cBhvr>
                                        <p:cTn id="46" dur="1000" fill="hold"/>
                                        <p:tgtEl>
                                          <p:spTgt spid="186">
                                            <p:txEl>
                                              <p:pRg st="4" end="4"/>
                                            </p:txEl>
                                          </p:spTgt>
                                        </p:tgtEl>
                                        <p:attrNameLst>
                                          <p:attrName>ppt_h</p:attrName>
                                        </p:attrNameLst>
                                      </p:cBhvr>
                                      <p:tavLst>
                                        <p:tav tm="0">
                                          <p:val>
                                            <p:fltVal val="0"/>
                                          </p:val>
                                        </p:tav>
                                        <p:tav tm="100000">
                                          <p:val>
                                            <p:strVal val="#ppt_h"/>
                                          </p:val>
                                        </p:tav>
                                      </p:tavLst>
                                    </p:anim>
                                    <p:anim calcmode="lin" valueType="num">
                                      <p:cBhvr>
                                        <p:cTn id="47" dur="1000" fill="hold"/>
                                        <p:tgtEl>
                                          <p:spTgt spid="186">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86">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9" presetID="15" grpId="1" fill="hold">
                                  <p:stCondLst>
                                    <p:cond delay="0"/>
                                  </p:stCondLst>
                                  <p:iterate type="el" backwards="0">
                                    <p:tmAbs val="0"/>
                                  </p:iterate>
                                  <p:childTnLst>
                                    <p:set>
                                      <p:cBhvr>
                                        <p:cTn id="52" fill="hold"/>
                                        <p:tgtEl>
                                          <p:spTgt spid="186">
                                            <p:txEl>
                                              <p:pRg st="5" end="5"/>
                                            </p:txEl>
                                          </p:spTgt>
                                        </p:tgtEl>
                                        <p:attrNameLst>
                                          <p:attrName>style.visibility</p:attrName>
                                        </p:attrNameLst>
                                      </p:cBhvr>
                                      <p:to>
                                        <p:strVal val="visible"/>
                                      </p:to>
                                    </p:set>
                                    <p:anim calcmode="lin" valueType="num">
                                      <p:cBhvr>
                                        <p:cTn id="53" dur="1000" fill="hold"/>
                                        <p:tgtEl>
                                          <p:spTgt spid="186">
                                            <p:txEl>
                                              <p:pRg st="5" end="5"/>
                                            </p:txEl>
                                          </p:spTgt>
                                        </p:tgtEl>
                                        <p:attrNameLst>
                                          <p:attrName>ppt_w</p:attrName>
                                        </p:attrNameLst>
                                      </p:cBhvr>
                                      <p:tavLst>
                                        <p:tav tm="0">
                                          <p:val>
                                            <p:fltVal val="0"/>
                                          </p:val>
                                        </p:tav>
                                        <p:tav tm="100000">
                                          <p:val>
                                            <p:strVal val="#ppt_w"/>
                                          </p:val>
                                        </p:tav>
                                      </p:tavLst>
                                    </p:anim>
                                    <p:anim calcmode="lin" valueType="num">
                                      <p:cBhvr>
                                        <p:cTn id="54" dur="1000" fill="hold"/>
                                        <p:tgtEl>
                                          <p:spTgt spid="186">
                                            <p:txEl>
                                              <p:pRg st="5" end="5"/>
                                            </p:txEl>
                                          </p:spTgt>
                                        </p:tgtEl>
                                        <p:attrNameLst>
                                          <p:attrName>ppt_h</p:attrName>
                                        </p:attrNameLst>
                                      </p:cBhvr>
                                      <p:tavLst>
                                        <p:tav tm="0">
                                          <p:val>
                                            <p:fltVal val="0"/>
                                          </p:val>
                                        </p:tav>
                                        <p:tav tm="100000">
                                          <p:val>
                                            <p:strVal val="#ppt_h"/>
                                          </p:val>
                                        </p:tav>
                                      </p:tavLst>
                                    </p:anim>
                                    <p:anim calcmode="lin" valueType="num">
                                      <p:cBhvr>
                                        <p:cTn id="55" dur="1000" fill="hold"/>
                                        <p:tgtEl>
                                          <p:spTgt spid="186">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186">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9" presetID="15" grpId="1" fill="hold">
                                  <p:stCondLst>
                                    <p:cond delay="0"/>
                                  </p:stCondLst>
                                  <p:iterate type="el" backwards="0">
                                    <p:tmAbs val="0"/>
                                  </p:iterate>
                                  <p:childTnLst>
                                    <p:set>
                                      <p:cBhvr>
                                        <p:cTn id="60" fill="hold"/>
                                        <p:tgtEl>
                                          <p:spTgt spid="186">
                                            <p:txEl>
                                              <p:pRg st="6" end="6"/>
                                            </p:txEl>
                                          </p:spTgt>
                                        </p:tgtEl>
                                        <p:attrNameLst>
                                          <p:attrName>style.visibility</p:attrName>
                                        </p:attrNameLst>
                                      </p:cBhvr>
                                      <p:to>
                                        <p:strVal val="visible"/>
                                      </p:to>
                                    </p:set>
                                    <p:anim calcmode="lin" valueType="num">
                                      <p:cBhvr>
                                        <p:cTn id="61" dur="1000" fill="hold"/>
                                        <p:tgtEl>
                                          <p:spTgt spid="186">
                                            <p:txEl>
                                              <p:pRg st="6" end="6"/>
                                            </p:txEl>
                                          </p:spTgt>
                                        </p:tgtEl>
                                        <p:attrNameLst>
                                          <p:attrName>ppt_w</p:attrName>
                                        </p:attrNameLst>
                                      </p:cBhvr>
                                      <p:tavLst>
                                        <p:tav tm="0">
                                          <p:val>
                                            <p:fltVal val="0"/>
                                          </p:val>
                                        </p:tav>
                                        <p:tav tm="100000">
                                          <p:val>
                                            <p:strVal val="#ppt_w"/>
                                          </p:val>
                                        </p:tav>
                                      </p:tavLst>
                                    </p:anim>
                                    <p:anim calcmode="lin" valueType="num">
                                      <p:cBhvr>
                                        <p:cTn id="62" dur="1000" fill="hold"/>
                                        <p:tgtEl>
                                          <p:spTgt spid="186">
                                            <p:txEl>
                                              <p:pRg st="6" end="6"/>
                                            </p:txEl>
                                          </p:spTgt>
                                        </p:tgtEl>
                                        <p:attrNameLst>
                                          <p:attrName>ppt_h</p:attrName>
                                        </p:attrNameLst>
                                      </p:cBhvr>
                                      <p:tavLst>
                                        <p:tav tm="0">
                                          <p:val>
                                            <p:fltVal val="0"/>
                                          </p:val>
                                        </p:tav>
                                        <p:tav tm="100000">
                                          <p:val>
                                            <p:strVal val="#ppt_h"/>
                                          </p:val>
                                        </p:tav>
                                      </p:tavLst>
                                    </p:anim>
                                    <p:anim calcmode="lin" valueType="num">
                                      <p:cBhvr>
                                        <p:cTn id="63" dur="1000" fill="hold"/>
                                        <p:tgtEl>
                                          <p:spTgt spid="186">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86">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Conservation - Reduce, Reuse"/>
          <p:cNvSpPr txBox="1"/>
          <p:nvPr>
            <p:ph type="title"/>
          </p:nvPr>
        </p:nvSpPr>
        <p:spPr>
          <a:prstGeom prst="rect">
            <a:avLst/>
          </a:prstGeom>
        </p:spPr>
        <p:txBody>
          <a:bodyPr/>
          <a:lstStyle>
            <a:lvl1pPr marL="228600" indent="-228600">
              <a:buSzPct val="80000"/>
              <a:buBlip>
                <a:blip r:embed="rId2"/>
              </a:buBlip>
            </a:lvl1pPr>
          </a:lstStyle>
          <a:p>
            <a:pPr/>
            <a:r>
              <a:t>Conservation - Reduce, Reuse</a:t>
            </a:r>
          </a:p>
        </p:txBody>
      </p:sp>
      <p:sp>
        <p:nvSpPr>
          <p:cNvPr id="191" name="Reduce wasted food at home…"/>
          <p:cNvSpPr txBox="1"/>
          <p:nvPr>
            <p:ph type="body" idx="1"/>
          </p:nvPr>
        </p:nvSpPr>
        <p:spPr>
          <a:prstGeom prst="rect">
            <a:avLst/>
          </a:prstGeom>
        </p:spPr>
        <p:txBody>
          <a:bodyPr/>
          <a:lstStyle/>
          <a:p>
            <a:pPr marL="328083" indent="-328083" defTabSz="457200">
              <a:spcBef>
                <a:spcPts val="1000"/>
              </a:spcBef>
              <a:buSzPct val="100000"/>
              <a:buChar char="•"/>
              <a:defRPr sz="3000">
                <a:solidFill>
                  <a:schemeClr val="accent5">
                    <a:hueOff val="85969"/>
                    <a:satOff val="-7811"/>
                    <a:lumOff val="-38955"/>
                  </a:schemeClr>
                </a:solidFill>
                <a:latin typeface="Helvetica"/>
                <a:ea typeface="Helvetica"/>
                <a:cs typeface="Helvetica"/>
                <a:sym typeface="Helvetica"/>
              </a:defRPr>
            </a:pPr>
            <a:r>
              <a:t>Reduce wasted </a:t>
            </a:r>
            <a:r>
              <a:rPr b="1"/>
              <a:t>food</a:t>
            </a:r>
            <a:r>
              <a:t> at home</a:t>
            </a:r>
          </a:p>
          <a:p>
            <a:pPr marL="328083" indent="-328083" defTabSz="457200">
              <a:spcBef>
                <a:spcPts val="1000"/>
              </a:spcBef>
              <a:buSzPct val="100000"/>
              <a:buChar char="•"/>
              <a:defRPr sz="3000">
                <a:solidFill>
                  <a:schemeClr val="accent5">
                    <a:hueOff val="85969"/>
                    <a:satOff val="-7811"/>
                    <a:lumOff val="-38955"/>
                  </a:schemeClr>
                </a:solidFill>
                <a:latin typeface="Helvetica"/>
                <a:ea typeface="Helvetica"/>
                <a:cs typeface="Helvetica"/>
                <a:sym typeface="Helvetica"/>
              </a:defRPr>
            </a:pPr>
            <a:r>
              <a:t>Most people don't realize how much food they throw away every day — from uneaten leftovers to spoiled produce.</a:t>
            </a:r>
          </a:p>
          <a:p>
            <a:pPr marL="328083" indent="-328083" defTabSz="457200">
              <a:spcBef>
                <a:spcPts val="1000"/>
              </a:spcBef>
              <a:buSzPct val="100000"/>
              <a:buChar char="•"/>
              <a:defRPr sz="3000">
                <a:solidFill>
                  <a:schemeClr val="accent5">
                    <a:hueOff val="85969"/>
                    <a:satOff val="-7811"/>
                    <a:lumOff val="-38955"/>
                  </a:schemeClr>
                </a:solidFill>
                <a:latin typeface="Helvetica"/>
                <a:ea typeface="Helvetica"/>
                <a:cs typeface="Helvetica"/>
                <a:sym typeface="Helvetica"/>
              </a:defRPr>
            </a:pPr>
            <a:r>
              <a:t>In 2017, we disposed 38.1 million tons of food waste.</a:t>
            </a:r>
          </a:p>
          <a:p>
            <a:pPr marL="328083" indent="-328083" defTabSz="457200">
              <a:spcBef>
                <a:spcPts val="1000"/>
              </a:spcBef>
              <a:buSzPct val="100000"/>
              <a:buChar char="•"/>
              <a:defRPr sz="3000">
                <a:solidFill>
                  <a:schemeClr val="accent5">
                    <a:hueOff val="85969"/>
                    <a:satOff val="-7811"/>
                    <a:lumOff val="-38955"/>
                  </a:schemeClr>
                </a:solidFill>
                <a:latin typeface="Helvetica"/>
                <a:ea typeface="Helvetica"/>
                <a:cs typeface="Helvetica"/>
                <a:sym typeface="Helvetica"/>
              </a:defRPr>
            </a:pPr>
            <a:r>
              <a:rPr u="sng">
                <a:hlinkClick r:id="rId3" invalidUrl="" action="" tgtFrame="" tooltip="" history="1" highlightClick="0" endSnd="0"/>
              </a:rPr>
              <a:t>https://www.epa.gov/recycle/reducing-wasted-food-home</a:t>
            </a:r>
            <a: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Conserve fish stocks"/>
          <p:cNvSpPr txBox="1"/>
          <p:nvPr>
            <p:ph type="title"/>
          </p:nvPr>
        </p:nvSpPr>
        <p:spPr>
          <a:xfrm>
            <a:off x="708030" y="751820"/>
            <a:ext cx="6560044" cy="2438401"/>
          </a:xfrm>
          <a:prstGeom prst="rect">
            <a:avLst/>
          </a:prstGeom>
        </p:spPr>
        <p:txBody>
          <a:bodyPr/>
          <a:lstStyle/>
          <a:p>
            <a:pPr/>
            <a:r>
              <a:t>Conserve fish stocks</a:t>
            </a:r>
          </a:p>
        </p:txBody>
      </p:sp>
      <p:sp>
        <p:nvSpPr>
          <p:cNvPr id="194" name="Impose legal quotas: specify different amounts for different species; not easy to implement…"/>
          <p:cNvSpPr txBox="1"/>
          <p:nvPr>
            <p:ph type="body" idx="1"/>
          </p:nvPr>
        </p:nvSpPr>
        <p:spPr>
          <a:prstGeom prst="rect">
            <a:avLst/>
          </a:prstGeom>
        </p:spPr>
        <p:txBody>
          <a:bodyPr/>
          <a:lstStyle/>
          <a:p>
            <a:pPr marL="328083" indent="-328083" defTabSz="457200">
              <a:spcBef>
                <a:spcPts val="2000"/>
              </a:spcBef>
              <a:buSzPct val="100000"/>
              <a:buChar char="•"/>
              <a:defRPr sz="3000">
                <a:solidFill>
                  <a:srgbClr val="282828"/>
                </a:solidFill>
                <a:latin typeface="Helvetica"/>
                <a:ea typeface="Helvetica"/>
                <a:cs typeface="Helvetica"/>
                <a:sym typeface="Helvetica"/>
              </a:defRPr>
            </a:pPr>
            <a:r>
              <a:t>Impose legal quotas: specify different amounts for different species; not easy to implement</a:t>
            </a:r>
          </a:p>
          <a:p>
            <a:pPr marL="328083" indent="-328083" defTabSz="457200">
              <a:spcBef>
                <a:spcPts val="2000"/>
              </a:spcBef>
              <a:buSzPct val="100000"/>
              <a:buChar char="•"/>
              <a:defRPr sz="3000">
                <a:solidFill>
                  <a:srgbClr val="282828"/>
                </a:solidFill>
                <a:latin typeface="Helvetica"/>
                <a:ea typeface="Helvetica"/>
                <a:cs typeface="Helvetica"/>
                <a:sym typeface="Helvetica"/>
              </a:defRPr>
            </a:pPr>
            <a:r>
              <a:t>Send inspectors to check fishing activities such as fish catches</a:t>
            </a:r>
          </a:p>
          <a:p>
            <a:pPr marL="328083" indent="-328083" defTabSz="457200">
              <a:spcBef>
                <a:spcPts val="2000"/>
              </a:spcBef>
              <a:buSzPct val="100000"/>
              <a:buChar char="•"/>
              <a:defRPr sz="3000">
                <a:solidFill>
                  <a:srgbClr val="282828"/>
                </a:solidFill>
                <a:latin typeface="Helvetica"/>
                <a:ea typeface="Helvetica"/>
                <a:cs typeface="Helvetica"/>
                <a:sym typeface="Helvetica"/>
              </a:defRPr>
            </a:pPr>
            <a:r>
              <a:t>Legal regime: International agreement/ treaty</a:t>
            </a:r>
          </a:p>
          <a:p>
            <a:pPr marL="328083" indent="-328083" defTabSz="457200">
              <a:spcBef>
                <a:spcPts val="2000"/>
              </a:spcBef>
              <a:buSzPct val="100000"/>
              <a:buChar char="•"/>
              <a:defRPr sz="3000">
                <a:solidFill>
                  <a:srgbClr val="282828"/>
                </a:solidFill>
                <a:latin typeface="Helvetica"/>
                <a:ea typeface="Helvetica"/>
                <a:cs typeface="Helvetica"/>
                <a:sym typeface="Helvetica"/>
              </a:defRPr>
            </a:pPr>
            <a:r>
              <a:t>Restocking: breed in fish hatcheries and then release</a:t>
            </a:r>
          </a:p>
          <a:p>
            <a:pPr marL="328083" indent="-328083" defTabSz="457200">
              <a:spcBef>
                <a:spcPts val="2000"/>
              </a:spcBef>
              <a:buSzPct val="100000"/>
              <a:buChar char="•"/>
              <a:defRPr sz="3000">
                <a:solidFill>
                  <a:srgbClr val="282828"/>
                </a:solidFill>
                <a:latin typeface="Helvetica"/>
                <a:ea typeface="Helvetica"/>
                <a:cs typeface="Helvetica"/>
                <a:sym typeface="Helvetica"/>
              </a:defRPr>
            </a:pPr>
            <a:r>
              <a:t>Education</a:t>
            </a:r>
          </a:p>
        </p:txBody>
      </p:sp>
      <p:pic>
        <p:nvPicPr>
          <p:cNvPr id="195" name="save-fish-in-our-hands-picture_csp43268611.jpg" descr="save-fish-in-our-hands-picture_csp43268611.jpg"/>
          <p:cNvPicPr>
            <a:picLocks noChangeAspect="1"/>
          </p:cNvPicPr>
          <p:nvPr/>
        </p:nvPicPr>
        <p:blipFill>
          <a:blip r:embed="rId2">
            <a:extLst/>
          </a:blip>
          <a:stretch>
            <a:fillRect/>
          </a:stretch>
        </p:blipFill>
        <p:spPr>
          <a:xfrm>
            <a:off x="8601616" y="234950"/>
            <a:ext cx="4169423" cy="301125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94">
                                            <p:bg/>
                                          </p:spTgt>
                                        </p:tgtEl>
                                        <p:attrNameLst>
                                          <p:attrName>style.visibility</p:attrName>
                                        </p:attrNameLst>
                                      </p:cBhvr>
                                      <p:to>
                                        <p:strVal val="visible"/>
                                      </p:to>
                                    </p:set>
                                    <p:anim calcmode="lin" valueType="num">
                                      <p:cBhvr>
                                        <p:cTn id="7" dur="499" fill="hold"/>
                                        <p:tgtEl>
                                          <p:spTgt spid="194">
                                            <p:bg/>
                                          </p:spTgt>
                                        </p:tgtEl>
                                        <p:attrNameLst>
                                          <p:attrName>ppt_w</p:attrName>
                                        </p:attrNameLst>
                                      </p:cBhvr>
                                      <p:tavLst>
                                        <p:tav tm="0">
                                          <p:val>
                                            <p:strVal val="4*#ppt_w"/>
                                          </p:val>
                                        </p:tav>
                                        <p:tav tm="100000">
                                          <p:val>
                                            <p:strVal val="#ppt_w"/>
                                          </p:val>
                                        </p:tav>
                                      </p:tavLst>
                                    </p:anim>
                                    <p:anim calcmode="lin" valueType="num">
                                      <p:cBhvr>
                                        <p:cTn id="8" dur="499" fill="hold"/>
                                        <p:tgtEl>
                                          <p:spTgt spid="194">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194">
                                            <p:txEl>
                                              <p:pRg st="0" end="0"/>
                                            </p:txEl>
                                          </p:spTgt>
                                        </p:tgtEl>
                                        <p:attrNameLst>
                                          <p:attrName>style.visibility</p:attrName>
                                        </p:attrNameLst>
                                      </p:cBhvr>
                                      <p:to>
                                        <p:strVal val="visible"/>
                                      </p:to>
                                    </p:set>
                                    <p:anim calcmode="lin" valueType="num">
                                      <p:cBhvr>
                                        <p:cTn id="11" dur="499" fill="hold"/>
                                        <p:tgtEl>
                                          <p:spTgt spid="194">
                                            <p:txEl>
                                              <p:pRg st="0" end="0"/>
                                            </p:txEl>
                                          </p:spTgt>
                                        </p:tgtEl>
                                        <p:attrNameLst>
                                          <p:attrName>ppt_w</p:attrName>
                                        </p:attrNameLst>
                                      </p:cBhvr>
                                      <p:tavLst>
                                        <p:tav tm="0">
                                          <p:val>
                                            <p:strVal val="4*#ppt_w"/>
                                          </p:val>
                                        </p:tav>
                                        <p:tav tm="100000">
                                          <p:val>
                                            <p:strVal val="#ppt_w"/>
                                          </p:val>
                                        </p:tav>
                                      </p:tavLst>
                                    </p:anim>
                                    <p:anim calcmode="lin" valueType="num">
                                      <p:cBhvr>
                                        <p:cTn id="12" dur="499" fill="hold"/>
                                        <p:tgtEl>
                                          <p:spTgt spid="194">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194">
                                            <p:txEl>
                                              <p:pRg st="1" end="1"/>
                                            </p:txEl>
                                          </p:spTgt>
                                        </p:tgtEl>
                                        <p:attrNameLst>
                                          <p:attrName>style.visibility</p:attrName>
                                        </p:attrNameLst>
                                      </p:cBhvr>
                                      <p:to>
                                        <p:strVal val="visible"/>
                                      </p:to>
                                    </p:set>
                                    <p:anim calcmode="lin" valueType="num">
                                      <p:cBhvr>
                                        <p:cTn id="17" dur="499" fill="hold"/>
                                        <p:tgtEl>
                                          <p:spTgt spid="194">
                                            <p:txEl>
                                              <p:pRg st="1" end="1"/>
                                            </p:txEl>
                                          </p:spTgt>
                                        </p:tgtEl>
                                        <p:attrNameLst>
                                          <p:attrName>ppt_w</p:attrName>
                                        </p:attrNameLst>
                                      </p:cBhvr>
                                      <p:tavLst>
                                        <p:tav tm="0">
                                          <p:val>
                                            <p:strVal val="4*#ppt_w"/>
                                          </p:val>
                                        </p:tav>
                                        <p:tav tm="100000">
                                          <p:val>
                                            <p:strVal val="#ppt_w"/>
                                          </p:val>
                                        </p:tav>
                                      </p:tavLst>
                                    </p:anim>
                                    <p:anim calcmode="lin" valueType="num">
                                      <p:cBhvr>
                                        <p:cTn id="18" dur="499" fill="hold"/>
                                        <p:tgtEl>
                                          <p:spTgt spid="194">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194">
                                            <p:txEl>
                                              <p:pRg st="2" end="2"/>
                                            </p:txEl>
                                          </p:spTgt>
                                        </p:tgtEl>
                                        <p:attrNameLst>
                                          <p:attrName>style.visibility</p:attrName>
                                        </p:attrNameLst>
                                      </p:cBhvr>
                                      <p:to>
                                        <p:strVal val="visible"/>
                                      </p:to>
                                    </p:set>
                                    <p:anim calcmode="lin" valueType="num">
                                      <p:cBhvr>
                                        <p:cTn id="23" dur="499" fill="hold"/>
                                        <p:tgtEl>
                                          <p:spTgt spid="194">
                                            <p:txEl>
                                              <p:pRg st="2" end="2"/>
                                            </p:txEl>
                                          </p:spTgt>
                                        </p:tgtEl>
                                        <p:attrNameLst>
                                          <p:attrName>ppt_w</p:attrName>
                                        </p:attrNameLst>
                                      </p:cBhvr>
                                      <p:tavLst>
                                        <p:tav tm="0">
                                          <p:val>
                                            <p:strVal val="4*#ppt_w"/>
                                          </p:val>
                                        </p:tav>
                                        <p:tav tm="100000">
                                          <p:val>
                                            <p:strVal val="#ppt_w"/>
                                          </p:val>
                                        </p:tav>
                                      </p:tavLst>
                                    </p:anim>
                                    <p:anim calcmode="lin" valueType="num">
                                      <p:cBhvr>
                                        <p:cTn id="24" dur="499" fill="hold"/>
                                        <p:tgtEl>
                                          <p:spTgt spid="194">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1" fill="hold">
                                  <p:stCondLst>
                                    <p:cond delay="0"/>
                                  </p:stCondLst>
                                  <p:iterate type="el" backwards="0">
                                    <p:tmAbs val="0"/>
                                  </p:iterate>
                                  <p:childTnLst>
                                    <p:set>
                                      <p:cBhvr>
                                        <p:cTn id="28" fill="hold"/>
                                        <p:tgtEl>
                                          <p:spTgt spid="194">
                                            <p:txEl>
                                              <p:pRg st="3" end="3"/>
                                            </p:txEl>
                                          </p:spTgt>
                                        </p:tgtEl>
                                        <p:attrNameLst>
                                          <p:attrName>style.visibility</p:attrName>
                                        </p:attrNameLst>
                                      </p:cBhvr>
                                      <p:to>
                                        <p:strVal val="visible"/>
                                      </p:to>
                                    </p:set>
                                    <p:anim calcmode="lin" valueType="num">
                                      <p:cBhvr>
                                        <p:cTn id="29" dur="499" fill="hold"/>
                                        <p:tgtEl>
                                          <p:spTgt spid="194">
                                            <p:txEl>
                                              <p:pRg st="3" end="3"/>
                                            </p:txEl>
                                          </p:spTgt>
                                        </p:tgtEl>
                                        <p:attrNameLst>
                                          <p:attrName>ppt_w</p:attrName>
                                        </p:attrNameLst>
                                      </p:cBhvr>
                                      <p:tavLst>
                                        <p:tav tm="0">
                                          <p:val>
                                            <p:strVal val="4*#ppt_w"/>
                                          </p:val>
                                        </p:tav>
                                        <p:tav tm="100000">
                                          <p:val>
                                            <p:strVal val="#ppt_w"/>
                                          </p:val>
                                        </p:tav>
                                      </p:tavLst>
                                    </p:anim>
                                    <p:anim calcmode="lin" valueType="num">
                                      <p:cBhvr>
                                        <p:cTn id="30" dur="499" fill="hold"/>
                                        <p:tgtEl>
                                          <p:spTgt spid="194">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32" presetID="23" grpId="1" fill="hold">
                                  <p:stCondLst>
                                    <p:cond delay="0"/>
                                  </p:stCondLst>
                                  <p:iterate type="el" backwards="0">
                                    <p:tmAbs val="0"/>
                                  </p:iterate>
                                  <p:childTnLst>
                                    <p:set>
                                      <p:cBhvr>
                                        <p:cTn id="34" fill="hold"/>
                                        <p:tgtEl>
                                          <p:spTgt spid="194">
                                            <p:txEl>
                                              <p:pRg st="4" end="4"/>
                                            </p:txEl>
                                          </p:spTgt>
                                        </p:tgtEl>
                                        <p:attrNameLst>
                                          <p:attrName>style.visibility</p:attrName>
                                        </p:attrNameLst>
                                      </p:cBhvr>
                                      <p:to>
                                        <p:strVal val="visible"/>
                                      </p:to>
                                    </p:set>
                                    <p:anim calcmode="lin" valueType="num">
                                      <p:cBhvr>
                                        <p:cTn id="35" dur="499" fill="hold"/>
                                        <p:tgtEl>
                                          <p:spTgt spid="194">
                                            <p:txEl>
                                              <p:pRg st="4" end="4"/>
                                            </p:txEl>
                                          </p:spTgt>
                                        </p:tgtEl>
                                        <p:attrNameLst>
                                          <p:attrName>ppt_w</p:attrName>
                                        </p:attrNameLst>
                                      </p:cBhvr>
                                      <p:tavLst>
                                        <p:tav tm="0">
                                          <p:val>
                                            <p:strVal val="4*#ppt_w"/>
                                          </p:val>
                                        </p:tav>
                                        <p:tav tm="100000">
                                          <p:val>
                                            <p:strVal val="#ppt_w"/>
                                          </p:val>
                                        </p:tav>
                                      </p:tavLst>
                                    </p:anim>
                                    <p:anim calcmode="lin" valueType="num">
                                      <p:cBhvr>
                                        <p:cTn id="36" dur="499" fill="hold"/>
                                        <p:tgtEl>
                                          <p:spTgt spid="194">
                                            <p:txEl>
                                              <p:pRg st="4" end="4"/>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4"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Conservation - endangered species"/>
          <p:cNvSpPr txBox="1"/>
          <p:nvPr>
            <p:ph type="title"/>
          </p:nvPr>
        </p:nvSpPr>
        <p:spPr>
          <a:prstGeom prst="rect">
            <a:avLst/>
          </a:prstGeom>
        </p:spPr>
        <p:txBody>
          <a:bodyPr/>
          <a:lstStyle/>
          <a:p>
            <a:pPr/>
            <a:r>
              <a:t>Conservation - endangered species</a:t>
            </a:r>
          </a:p>
        </p:txBody>
      </p:sp>
      <p:sp>
        <p:nvSpPr>
          <p:cNvPr id="198" name="All of the Earth’s species work together to survive and maintain their ecosystems.…"/>
          <p:cNvSpPr txBox="1"/>
          <p:nvPr>
            <p:ph type="body" sz="half" idx="1"/>
          </p:nvPr>
        </p:nvSpPr>
        <p:spPr>
          <a:xfrm>
            <a:off x="616778" y="2768600"/>
            <a:ext cx="5827644" cy="6799662"/>
          </a:xfrm>
          <a:prstGeom prst="rect">
            <a:avLst/>
          </a:prstGeom>
        </p:spPr>
        <p:txBody>
          <a:bodyPr/>
          <a:lstStyle/>
          <a:p>
            <a:pPr marL="308398" indent="-308398" defTabSz="429768">
              <a:spcBef>
                <a:spcPts val="900"/>
              </a:spcBef>
              <a:buSzPct val="100000"/>
              <a:buChar char="•"/>
              <a:defRPr sz="2820">
                <a:solidFill>
                  <a:srgbClr val="000000"/>
                </a:solidFill>
                <a:latin typeface="Helvetica"/>
                <a:ea typeface="Helvetica"/>
                <a:cs typeface="Helvetica"/>
                <a:sym typeface="Helvetica"/>
              </a:defRPr>
            </a:pPr>
            <a:r>
              <a:t>All of the Earth’s species work together to survive and maintain their ecosystems.</a:t>
            </a:r>
          </a:p>
          <a:p>
            <a:pPr marL="308398" indent="-308398" defTabSz="429768">
              <a:spcBef>
                <a:spcPts val="900"/>
              </a:spcBef>
              <a:buSzPct val="100000"/>
              <a:buChar char="•"/>
              <a:defRPr sz="2820">
                <a:solidFill>
                  <a:srgbClr val="000000"/>
                </a:solidFill>
                <a:latin typeface="Helvetica"/>
                <a:ea typeface="Helvetica"/>
                <a:cs typeface="Helvetica"/>
                <a:sym typeface="Helvetica"/>
              </a:defRPr>
            </a:pPr>
            <a:r>
              <a:t>Much of the Earth’s biodiversity, however, is in jeopardy (an unprecedented rise in the rate of species extinction) due to human consumption and other activities that disturb and even destroy ecosystems.</a:t>
            </a:r>
          </a:p>
          <a:p>
            <a:pPr marL="308398" indent="-308398" defTabSz="429768">
              <a:spcBef>
                <a:spcPts val="900"/>
              </a:spcBef>
              <a:buSzPct val="100000"/>
              <a:buChar char="•"/>
              <a:defRPr sz="2820">
                <a:solidFill>
                  <a:srgbClr val="000000"/>
                </a:solidFill>
                <a:latin typeface="Helvetica"/>
                <a:ea typeface="Helvetica"/>
                <a:cs typeface="Helvetica"/>
                <a:sym typeface="Helvetica"/>
              </a:defRPr>
            </a:pPr>
            <a:r>
              <a:t>Conservation efforts are necessary to preserve biodiversity and protect endangered species and their habitats.  </a:t>
            </a:r>
          </a:p>
        </p:txBody>
      </p:sp>
      <p:pic>
        <p:nvPicPr>
          <p:cNvPr id="199" name="endangered20species-jj-001.jpg" descr="endangered20species-jj-001.jpg"/>
          <p:cNvPicPr>
            <a:picLocks noChangeAspect="1"/>
          </p:cNvPicPr>
          <p:nvPr/>
        </p:nvPicPr>
        <p:blipFill>
          <a:blip r:embed="rId2">
            <a:extLst/>
          </a:blip>
          <a:stretch>
            <a:fillRect/>
          </a:stretch>
        </p:blipFill>
        <p:spPr>
          <a:xfrm>
            <a:off x="7023937" y="3076304"/>
            <a:ext cx="5697682" cy="5715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198"/>
                                        </p:tgtEl>
                                        <p:attrNameLst>
                                          <p:attrName>style.visibility</p:attrName>
                                        </p:attrNameLst>
                                      </p:cBhvr>
                                      <p:to>
                                        <p:strVal val="visible"/>
                                      </p:to>
                                    </p:set>
                                    <p:animEffect filter="blinds(vertical)" transition="in">
                                      <p:cBhvr>
                                        <p:cTn id="7"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Conservation research task"/>
          <p:cNvSpPr txBox="1"/>
          <p:nvPr>
            <p:ph type="title"/>
          </p:nvPr>
        </p:nvSpPr>
        <p:spPr>
          <a:prstGeom prst="rect">
            <a:avLst/>
          </a:prstGeom>
        </p:spPr>
        <p:txBody>
          <a:bodyPr/>
          <a:lstStyle/>
          <a:p>
            <a:pPr/>
            <a:r>
              <a:t>Conservation research task</a:t>
            </a:r>
          </a:p>
        </p:txBody>
      </p:sp>
      <p:sp>
        <p:nvSpPr>
          <p:cNvPr id="202" name="Works in pairs or 3 people. Choose a species, either animals or plants, find out their endangered status and related information, stressing on what humans have done to protect/ conserve them.…"/>
          <p:cNvSpPr txBox="1"/>
          <p:nvPr>
            <p:ph type="body" idx="1"/>
          </p:nvPr>
        </p:nvSpPr>
        <p:spPr>
          <a:xfrm>
            <a:off x="787400" y="2768600"/>
            <a:ext cx="11430000" cy="6635451"/>
          </a:xfrm>
          <a:prstGeom prst="rect">
            <a:avLst/>
          </a:prstGeom>
        </p:spPr>
        <p:txBody>
          <a:bodyPr/>
          <a:lstStyle/>
          <a:p>
            <a:pPr marL="354329" indent="-354329" defTabSz="525779">
              <a:spcBef>
                <a:spcPts val="3200"/>
              </a:spcBef>
              <a:buBlip>
                <a:blip r:embed="rId2"/>
              </a:buBlip>
              <a:defRPr sz="3239"/>
            </a:pPr>
            <a:r>
              <a:t>Works in pairs or 3 people. Choose a species, either animals or plants, find out their endangered status and related information, stressing on what humans have done to protect/ conserve them. </a:t>
            </a:r>
          </a:p>
          <a:p>
            <a:pPr marL="354329" indent="-354329" defTabSz="525779">
              <a:spcBef>
                <a:spcPts val="3200"/>
              </a:spcBef>
              <a:buBlip>
                <a:blip r:embed="rId2"/>
              </a:buBlip>
              <a:defRPr sz="3239"/>
            </a:pPr>
            <a:r>
              <a:t>I list some useful websites here for your </a:t>
            </a:r>
            <a:r>
              <a:rPr b="1"/>
              <a:t>conservation programme research presentation</a:t>
            </a:r>
            <a:r>
              <a:t>.</a:t>
            </a:r>
          </a:p>
          <a:p>
            <a:pPr lvl="3" marL="571500" indent="-205739" defTabSz="411479">
              <a:lnSpc>
                <a:spcPts val="5300"/>
              </a:lnSpc>
              <a:spcBef>
                <a:spcPts val="800"/>
              </a:spcBef>
              <a:buSzPct val="100000"/>
              <a:buChar char="•"/>
              <a:defRPr sz="2250" u="sng">
                <a:solidFill>
                  <a:srgbClr val="0000EE"/>
                </a:solidFill>
                <a:latin typeface="Helvetica"/>
                <a:ea typeface="Helvetica"/>
                <a:cs typeface="Helvetica"/>
                <a:sym typeface="Helvetica"/>
              </a:defRPr>
            </a:pPr>
            <a:r>
              <a:rPr>
                <a:hlinkClick r:id="rId3" invalidUrl="" action="" tgtFrame="" tooltip="" history="1" highlightClick="0" endSnd="0"/>
              </a:rPr>
              <a:t>https://giraffeconservation.org/programmes/</a:t>
            </a:r>
            <a:r>
              <a:t> </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4" invalidUrl="" action="" tgtFrame="" tooltip="" history="1" highlightClick="0" endSnd="0"/>
              </a:rPr>
              <a:t>https://www.iucn.org/theme/species/about/iucn-global-species-programme</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5" invalidUrl="" action="" tgtFrame="" tooltip="" history="1" highlightClick="0" endSnd="0"/>
              </a:rPr>
              <a:t>https://www.iucnredlist.org/about/green-status-species</a:t>
            </a:r>
            <a:r>
              <a:t> </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6" invalidUrl="" action="" tgtFrame="" tooltip="" history="1" highlightClick="0" endSnd="0"/>
              </a:rPr>
              <a:t>https://www.nrcs.usda.gov/wps/portal/nrcs/main/national/programs/</a:t>
            </a:r>
            <a:r>
              <a:t> </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7" invalidUrl="" action="" tgtFrame="" tooltip="" history="1" highlightClick="0" endSnd="0"/>
              </a:rPr>
              <a:t>https://www.fws.gov/International/wildlife-without-borders/species-programs/</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8" invalidUrl="" action="" tgtFrame="" tooltip="" history="1" highlightClick="0" endSnd="0"/>
              </a:rPr>
              <a:t>https://www.fws.gov/endangered/what-we-do/index.html</a:t>
            </a:r>
          </a:p>
          <a:p>
            <a:pPr lvl="3" marL="571500" indent="-205739" defTabSz="411479">
              <a:lnSpc>
                <a:spcPts val="4200"/>
              </a:lnSpc>
              <a:spcBef>
                <a:spcPts val="800"/>
              </a:spcBef>
              <a:buSzPct val="100000"/>
              <a:buChar char="•"/>
              <a:defRPr sz="2250" u="sng">
                <a:solidFill>
                  <a:srgbClr val="0000EE"/>
                </a:solidFill>
                <a:latin typeface="Helvetica"/>
                <a:ea typeface="Helvetica"/>
                <a:cs typeface="Helvetica"/>
                <a:sym typeface="Helvetica"/>
              </a:defRPr>
            </a:pPr>
            <a:r>
              <a:rPr>
                <a:hlinkClick r:id="rId9" invalidUrl="" action="" tgtFrame="" tooltip="" history="1" highlightClick="0" endSnd="0"/>
              </a:rPr>
              <a:t>https://conservation.stanford.edu/protecting-threatened-species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Endangered species"/>
          <p:cNvSpPr txBox="1"/>
          <p:nvPr>
            <p:ph type="title"/>
          </p:nvPr>
        </p:nvSpPr>
        <p:spPr>
          <a:prstGeom prst="rect">
            <a:avLst/>
          </a:prstGeom>
        </p:spPr>
        <p:txBody>
          <a:bodyPr/>
          <a:lstStyle/>
          <a:p>
            <a:pPr/>
            <a:r>
              <a:t>Endangered species</a:t>
            </a:r>
          </a:p>
        </p:txBody>
      </p:sp>
      <p:sp>
        <p:nvSpPr>
          <p:cNvPr id="205" name="Reasons/ causes…"/>
          <p:cNvSpPr txBox="1"/>
          <p:nvPr>
            <p:ph type="body" idx="1"/>
          </p:nvPr>
        </p:nvSpPr>
        <p:spPr>
          <a:prstGeom prst="rect">
            <a:avLst/>
          </a:prstGeom>
        </p:spPr>
        <p:txBody>
          <a:bodyPr/>
          <a:lstStyle/>
          <a:p>
            <a:pPr>
              <a:spcBef>
                <a:spcPts val="2000"/>
              </a:spcBef>
              <a:buBlip>
                <a:blip r:embed="rId2"/>
              </a:buBlip>
            </a:pPr>
            <a:r>
              <a:t>Reasons/ causes</a:t>
            </a:r>
          </a:p>
          <a:p>
            <a:pPr marL="635000" indent="-635000">
              <a:spcBef>
                <a:spcPts val="2000"/>
              </a:spcBef>
              <a:buSzPct val="100000"/>
              <a:buAutoNum type="alphaUcPeriod" startAt="1"/>
            </a:pPr>
            <a:r>
              <a:t>climate change (e.g. temperature rises), </a:t>
            </a:r>
          </a:p>
          <a:p>
            <a:pPr marL="635000" indent="-635000">
              <a:spcBef>
                <a:spcPts val="2000"/>
              </a:spcBef>
              <a:buSzPct val="100000"/>
              <a:buAutoNum type="alphaUcPeriod" startAt="1"/>
            </a:pPr>
            <a:r>
              <a:t>habitat destruction/ loss/ fragmentation, </a:t>
            </a:r>
          </a:p>
          <a:p>
            <a:pPr marL="635000" indent="-635000">
              <a:spcBef>
                <a:spcPts val="2000"/>
              </a:spcBef>
              <a:buSzPct val="100000"/>
              <a:buAutoNum type="alphaUcPeriod" startAt="1"/>
            </a:pPr>
            <a:r>
              <a:t>Hunting (by humans)/ poaching, </a:t>
            </a:r>
          </a:p>
          <a:p>
            <a:pPr marL="635000" indent="-635000">
              <a:spcBef>
                <a:spcPts val="2000"/>
              </a:spcBef>
              <a:buSzPct val="100000"/>
              <a:buAutoNum type="alphaUcPeriod" startAt="1"/>
            </a:pPr>
            <a:r>
              <a:t>pollution, </a:t>
            </a:r>
          </a:p>
          <a:p>
            <a:pPr marL="635000" indent="-635000">
              <a:spcBef>
                <a:spcPts val="2000"/>
              </a:spcBef>
              <a:buSzPct val="100000"/>
              <a:buAutoNum type="alphaUcPeriod" startAt="1"/>
            </a:pPr>
            <a:r>
              <a:t>introduced foreign species,</a:t>
            </a:r>
          </a:p>
          <a:p>
            <a:pPr marL="635000" indent="-635000">
              <a:spcBef>
                <a:spcPts val="2000"/>
              </a:spcBef>
              <a:buSzPct val="100000"/>
              <a:buAutoNum type="alphaUcPeriod" startAt="1"/>
            </a:pPr>
            <a:r>
              <a:t>Mass extinction events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5">
                                            <p:bg/>
                                          </p:spTgt>
                                        </p:tgtEl>
                                        <p:attrNameLst>
                                          <p:attrName>style.visibility</p:attrName>
                                        </p:attrNameLst>
                                      </p:cBhvr>
                                      <p:to>
                                        <p:strVal val="visible"/>
                                      </p:to>
                                    </p:set>
                                    <p:animEffect filter="fade" transition="in">
                                      <p:cBhvr>
                                        <p:cTn id="7" dur="700"/>
                                        <p:tgtEl>
                                          <p:spTgt spid="20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05">
                                            <p:txEl>
                                              <p:pRg st="0" end="0"/>
                                            </p:txEl>
                                          </p:spTgt>
                                        </p:tgtEl>
                                        <p:attrNameLst>
                                          <p:attrName>style.visibility</p:attrName>
                                        </p:attrNameLst>
                                      </p:cBhvr>
                                      <p:to>
                                        <p:strVal val="visible"/>
                                      </p:to>
                                    </p:set>
                                    <p:animEffect filter="fade" transition="in">
                                      <p:cBhvr>
                                        <p:cTn id="10" dur="700"/>
                                        <p:tgtEl>
                                          <p:spTgt spid="2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05">
                                            <p:txEl>
                                              <p:pRg st="1" end="1"/>
                                            </p:txEl>
                                          </p:spTgt>
                                        </p:tgtEl>
                                        <p:attrNameLst>
                                          <p:attrName>style.visibility</p:attrName>
                                        </p:attrNameLst>
                                      </p:cBhvr>
                                      <p:to>
                                        <p:strVal val="visible"/>
                                      </p:to>
                                    </p:set>
                                    <p:animEffect filter="fade" transition="in">
                                      <p:cBhvr>
                                        <p:cTn id="15" dur="700"/>
                                        <p:tgtEl>
                                          <p:spTgt spid="2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05">
                                            <p:txEl>
                                              <p:pRg st="2" end="2"/>
                                            </p:txEl>
                                          </p:spTgt>
                                        </p:tgtEl>
                                        <p:attrNameLst>
                                          <p:attrName>style.visibility</p:attrName>
                                        </p:attrNameLst>
                                      </p:cBhvr>
                                      <p:to>
                                        <p:strVal val="visible"/>
                                      </p:to>
                                    </p:set>
                                    <p:animEffect filter="fade" transition="in">
                                      <p:cBhvr>
                                        <p:cTn id="20" dur="700"/>
                                        <p:tgtEl>
                                          <p:spTgt spid="20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05">
                                            <p:txEl>
                                              <p:pRg st="3" end="3"/>
                                            </p:txEl>
                                          </p:spTgt>
                                        </p:tgtEl>
                                        <p:attrNameLst>
                                          <p:attrName>style.visibility</p:attrName>
                                        </p:attrNameLst>
                                      </p:cBhvr>
                                      <p:to>
                                        <p:strVal val="visible"/>
                                      </p:to>
                                    </p:set>
                                    <p:animEffect filter="fade" transition="in">
                                      <p:cBhvr>
                                        <p:cTn id="25" dur="700"/>
                                        <p:tgtEl>
                                          <p:spTgt spid="20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05">
                                            <p:txEl>
                                              <p:pRg st="4" end="4"/>
                                            </p:txEl>
                                          </p:spTgt>
                                        </p:tgtEl>
                                        <p:attrNameLst>
                                          <p:attrName>style.visibility</p:attrName>
                                        </p:attrNameLst>
                                      </p:cBhvr>
                                      <p:to>
                                        <p:strVal val="visible"/>
                                      </p:to>
                                    </p:set>
                                    <p:animEffect filter="fade" transition="in">
                                      <p:cBhvr>
                                        <p:cTn id="30" dur="700"/>
                                        <p:tgtEl>
                                          <p:spTgt spid="20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205">
                                            <p:txEl>
                                              <p:pRg st="5" end="5"/>
                                            </p:txEl>
                                          </p:spTgt>
                                        </p:tgtEl>
                                        <p:attrNameLst>
                                          <p:attrName>style.visibility</p:attrName>
                                        </p:attrNameLst>
                                      </p:cBhvr>
                                      <p:to>
                                        <p:strVal val="visible"/>
                                      </p:to>
                                    </p:set>
                                    <p:animEffect filter="fade" transition="in">
                                      <p:cBhvr>
                                        <p:cTn id="35" dur="700"/>
                                        <p:tgtEl>
                                          <p:spTgt spid="20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205">
                                            <p:txEl>
                                              <p:pRg st="6" end="6"/>
                                            </p:txEl>
                                          </p:spTgt>
                                        </p:tgtEl>
                                        <p:attrNameLst>
                                          <p:attrName>style.visibility</p:attrName>
                                        </p:attrNameLst>
                                      </p:cBhvr>
                                      <p:to>
                                        <p:strVal val="visible"/>
                                      </p:to>
                                    </p:set>
                                    <p:animEffect filter="fade" transition="in">
                                      <p:cBhvr>
                                        <p:cTn id="40" dur="700"/>
                                        <p:tgtEl>
                                          <p:spTgt spid="205">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Endangered species"/>
          <p:cNvSpPr txBox="1"/>
          <p:nvPr>
            <p:ph type="title"/>
          </p:nvPr>
        </p:nvSpPr>
        <p:spPr>
          <a:prstGeom prst="rect">
            <a:avLst/>
          </a:prstGeom>
        </p:spPr>
        <p:txBody>
          <a:bodyPr/>
          <a:lstStyle/>
          <a:p>
            <a:pPr/>
            <a:r>
              <a:t>Endangered species</a:t>
            </a:r>
          </a:p>
        </p:txBody>
      </p:sp>
      <p:sp>
        <p:nvSpPr>
          <p:cNvPr id="208" name="Explain the risks to a species if the population size drops:…"/>
          <p:cNvSpPr txBox="1"/>
          <p:nvPr>
            <p:ph type="body" idx="1"/>
          </p:nvPr>
        </p:nvSpPr>
        <p:spPr>
          <a:xfrm>
            <a:off x="787400" y="2768600"/>
            <a:ext cx="11826783" cy="6479017"/>
          </a:xfrm>
          <a:prstGeom prst="rect">
            <a:avLst/>
          </a:prstGeom>
        </p:spPr>
        <p:txBody>
          <a:bodyPr/>
          <a:lstStyle/>
          <a:p>
            <a:pPr marL="299211" indent="-299211" defTabSz="443991">
              <a:spcBef>
                <a:spcPts val="2700"/>
              </a:spcBef>
              <a:buBlip>
                <a:blip r:embed="rId2"/>
              </a:buBlip>
              <a:defRPr sz="2736"/>
            </a:pPr>
            <a:r>
              <a:t>Explain the risks to a species if the population size drops: </a:t>
            </a:r>
          </a:p>
          <a:p>
            <a:pPr marL="173736" indent="-173736" defTabSz="443991">
              <a:spcBef>
                <a:spcPts val="2700"/>
              </a:spcBef>
              <a:buSzPct val="100000"/>
              <a:buChar char="•"/>
              <a:defRPr sz="2736"/>
            </a:pPr>
            <a:r>
              <a:t>reducing variation, less chance of surviving if …</a:t>
            </a:r>
          </a:p>
          <a:p>
            <a:pPr marL="299211" indent="-299211" defTabSz="443991">
              <a:spcBef>
                <a:spcPts val="2700"/>
              </a:spcBef>
              <a:buBlip>
                <a:blip r:embed="rId2"/>
              </a:buBlip>
              <a:defRPr sz="2736"/>
            </a:pPr>
            <a:r>
              <a:t>Why to conserve endangered species and their habitats?</a:t>
            </a:r>
          </a:p>
          <a:p>
            <a:pPr marL="482600" indent="-482600" defTabSz="443991">
              <a:spcBef>
                <a:spcPts val="1100"/>
              </a:spcBef>
              <a:buSzPct val="100000"/>
              <a:buAutoNum type="alphaUcPeriod" startAt="1"/>
              <a:defRPr sz="2736"/>
            </a:pPr>
            <a:r>
              <a:t>Humans have no right to endanger other species</a:t>
            </a:r>
          </a:p>
          <a:p>
            <a:pPr marL="482600" indent="-482600" defTabSz="443991">
              <a:spcBef>
                <a:spcPts val="1100"/>
              </a:spcBef>
              <a:buSzPct val="100000"/>
              <a:buAutoNum type="alphaUcPeriod" startAt="1"/>
              <a:defRPr sz="2736"/>
            </a:pPr>
            <a:r>
              <a:t>Loss of recreation function of ecosystems</a:t>
            </a:r>
          </a:p>
          <a:p>
            <a:pPr marL="482600" indent="-482600" defTabSz="443991">
              <a:spcBef>
                <a:spcPts val="1100"/>
              </a:spcBef>
              <a:buSzPct val="100000"/>
              <a:buAutoNum type="alphaUcPeriod" startAt="1"/>
              <a:defRPr sz="2736"/>
            </a:pPr>
            <a:r>
              <a:t>Damaging ecosystems will do harm to humans too. (e.g. deforestation, climate change, extreme weather events, soil degradation…)</a:t>
            </a:r>
          </a:p>
          <a:p>
            <a:pPr marL="482600" indent="-482600" defTabSz="443991">
              <a:spcBef>
                <a:spcPts val="1100"/>
              </a:spcBef>
              <a:buSzPct val="100000"/>
              <a:buAutoNum type="alphaUcPeriod" startAt="1"/>
              <a:defRPr sz="2736"/>
            </a:pPr>
            <a:r>
              <a:t>Losing species can affect widely, such as affecting other species, reduce biodiversity, reduce stability of ecosystems</a:t>
            </a:r>
          </a:p>
          <a:p>
            <a:pPr marL="482600" indent="-482600" defTabSz="443991">
              <a:spcBef>
                <a:spcPts val="1100"/>
              </a:spcBef>
              <a:buSzPct val="100000"/>
              <a:buAutoNum type="alphaUcPeriod" startAt="1"/>
              <a:defRPr sz="2736"/>
            </a:pPr>
            <a:r>
              <a:t>Potential uses of plants such as medicines or other chemicals, food, fuel</a:t>
            </a:r>
          </a:p>
          <a:p>
            <a:pPr marL="482600" indent="-482600" defTabSz="443991">
              <a:spcBef>
                <a:spcPts val="1100"/>
              </a:spcBef>
              <a:buSzPct val="100000"/>
              <a:buAutoNum type="alphaUcPeriod" startAt="1"/>
              <a:defRPr sz="2736"/>
            </a:pPr>
            <a:r>
              <a:t>Potentially useful alleles, e.g. for selective breeding programmes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2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2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2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20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20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20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lt" backwards="0">
                                    <p:tmAbs val="100"/>
                                  </p:iterate>
                                  <p:childTnLst>
                                    <p:set>
                                      <p:cBhvr>
                                        <p:cTn id="32" fill="hold"/>
                                        <p:tgtEl>
                                          <p:spTgt spid="20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lt" backwards="0">
                                    <p:tmAbs val="100"/>
                                  </p:iterate>
                                  <p:childTnLst>
                                    <p:set>
                                      <p:cBhvr>
                                        <p:cTn id="36" fill="hold"/>
                                        <p:tgtEl>
                                          <p:spTgt spid="20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lt" backwards="0">
                                    <p:tmAbs val="100"/>
                                  </p:iterate>
                                  <p:childTnLst>
                                    <p:set>
                                      <p:cBhvr>
                                        <p:cTn id="40" fill="hold"/>
                                        <p:tgtEl>
                                          <p:spTgt spid="20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onservation programmes"/>
          <p:cNvSpPr txBox="1"/>
          <p:nvPr>
            <p:ph type="title"/>
          </p:nvPr>
        </p:nvSpPr>
        <p:spPr>
          <a:prstGeom prst="rect">
            <a:avLst/>
          </a:prstGeom>
        </p:spPr>
        <p:txBody>
          <a:bodyPr/>
          <a:lstStyle/>
          <a:p>
            <a:pPr/>
            <a:r>
              <a:t>Conservation programmes</a:t>
            </a:r>
          </a:p>
        </p:txBody>
      </p:sp>
      <p:sp>
        <p:nvSpPr>
          <p:cNvPr id="211" name="Explain reasons for conservation programmes, to include:…"/>
          <p:cNvSpPr txBox="1"/>
          <p:nvPr>
            <p:ph type="body" idx="1"/>
          </p:nvPr>
        </p:nvSpPr>
        <p:spPr>
          <a:xfrm>
            <a:off x="787400" y="2602659"/>
            <a:ext cx="11430000" cy="6933121"/>
          </a:xfrm>
          <a:prstGeom prst="rect">
            <a:avLst/>
          </a:prstGeom>
        </p:spPr>
        <p:txBody>
          <a:bodyPr/>
          <a:lstStyle/>
          <a:p>
            <a:pPr>
              <a:spcBef>
                <a:spcPts val="1500"/>
              </a:spcBef>
              <a:buBlip>
                <a:blip r:embed="rId2"/>
              </a:buBlip>
            </a:pPr>
            <a:r>
              <a:t>Explain reasons for conservation programmes, to include:</a:t>
            </a:r>
          </a:p>
          <a:p>
            <a:pPr marL="0" indent="381000">
              <a:spcBef>
                <a:spcPts val="1500"/>
              </a:spcBef>
              <a:buSzTx/>
              <a:buNone/>
            </a:pPr>
            <a:r>
              <a:t>– reducing extinction</a:t>
            </a:r>
          </a:p>
          <a:p>
            <a:pPr marL="0" indent="381000">
              <a:spcBef>
                <a:spcPts val="1500"/>
              </a:spcBef>
              <a:buSzTx/>
              <a:buNone/>
            </a:pPr>
            <a:r>
              <a:t>– protecting vulnerable environments</a:t>
            </a:r>
          </a:p>
          <a:p>
            <a:pPr marL="0" indent="381000">
              <a:spcBef>
                <a:spcPts val="1500"/>
              </a:spcBef>
              <a:buSzTx/>
              <a:buNone/>
            </a:pPr>
            <a:r>
              <a:t>– maintaining ecosystem functions, limited to nutrient cycling and resource provision, e.g. food, drugs, fuel and genes (potentially useful alleles, e.g. for selective breeding programmes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11">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2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2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2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21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onservation programmes"/>
          <p:cNvSpPr txBox="1"/>
          <p:nvPr>
            <p:ph type="title"/>
          </p:nvPr>
        </p:nvSpPr>
        <p:spPr>
          <a:prstGeom prst="rect">
            <a:avLst/>
          </a:prstGeom>
        </p:spPr>
        <p:txBody>
          <a:bodyPr/>
          <a:lstStyle/>
          <a:p>
            <a:pPr/>
            <a:r>
              <a:t>Conservation programmes</a:t>
            </a:r>
          </a:p>
        </p:txBody>
      </p:sp>
      <p:sp>
        <p:nvSpPr>
          <p:cNvPr id="214" name="Describe how endangered species can be conserved:…"/>
          <p:cNvSpPr txBox="1"/>
          <p:nvPr>
            <p:ph type="body" idx="1"/>
          </p:nvPr>
        </p:nvSpPr>
        <p:spPr>
          <a:xfrm>
            <a:off x="607775" y="2916102"/>
            <a:ext cx="11789250" cy="5715001"/>
          </a:xfrm>
          <a:prstGeom prst="rect">
            <a:avLst/>
          </a:prstGeom>
        </p:spPr>
        <p:txBody>
          <a:bodyPr/>
          <a:lstStyle/>
          <a:p>
            <a:pPr marL="314960" indent="-314960" defTabSz="467359">
              <a:spcBef>
                <a:spcPts val="2800"/>
              </a:spcBef>
              <a:buBlip>
                <a:blip r:embed="rId2"/>
              </a:buBlip>
              <a:defRPr sz="2880"/>
            </a:pPr>
            <a:r>
              <a:t>Describe how endangered species can be conserved: </a:t>
            </a:r>
          </a:p>
          <a:p>
            <a:pPr marL="619759" indent="-314960" defTabSz="467359">
              <a:spcBef>
                <a:spcPts val="2800"/>
              </a:spcBef>
              <a:buSzPct val="100000"/>
              <a:buChar char="•"/>
              <a:defRPr sz="2880"/>
            </a:pPr>
            <a:r>
              <a:t>monitoring and protecting species and habitats (including build natural reserves, requires agreement on international cooperation),</a:t>
            </a:r>
          </a:p>
          <a:p>
            <a:pPr marL="619759" indent="-314960" defTabSz="467359">
              <a:spcBef>
                <a:spcPts val="1300"/>
              </a:spcBef>
              <a:buSzPct val="100000"/>
              <a:buChar char="•"/>
              <a:defRPr sz="2880"/>
            </a:pPr>
            <a:r>
              <a:t>education, </a:t>
            </a:r>
          </a:p>
          <a:p>
            <a:pPr marL="619759" indent="-314960" defTabSz="467359">
              <a:spcBef>
                <a:spcPts val="2800"/>
              </a:spcBef>
              <a:buSzPct val="100000"/>
              <a:buChar char="•"/>
              <a:defRPr sz="2880"/>
            </a:pPr>
            <a:r>
              <a:t>Support from law/ regulations/ treaties/ acts, etc. including penalty/ fines if violation occurs,</a:t>
            </a:r>
          </a:p>
          <a:p>
            <a:pPr marL="619759" indent="-314960" defTabSz="467359">
              <a:spcBef>
                <a:spcPts val="2800"/>
              </a:spcBef>
              <a:buSzPct val="100000"/>
              <a:buChar char="•"/>
              <a:defRPr sz="2880"/>
            </a:pPr>
            <a:r>
              <a:t>captive breeding programmes (donate to conserving programmes) and reintroduction,</a:t>
            </a:r>
          </a:p>
          <a:p>
            <a:pPr marL="619759" indent="-314960" defTabSz="467359">
              <a:spcBef>
                <a:spcPts val="2800"/>
              </a:spcBef>
              <a:buSzPct val="100000"/>
              <a:buChar char="•"/>
              <a:defRPr sz="2880"/>
            </a:pPr>
            <a:r>
              <a:t>seed banks (for plants)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Videos"/>
          <p:cNvSpPr txBox="1"/>
          <p:nvPr>
            <p:ph type="title"/>
          </p:nvPr>
        </p:nvSpPr>
        <p:spPr>
          <a:prstGeom prst="rect">
            <a:avLst/>
          </a:prstGeom>
        </p:spPr>
        <p:txBody>
          <a:bodyPr/>
          <a:lstStyle/>
          <a:p>
            <a:pPr/>
            <a:r>
              <a:t>Videos</a:t>
            </a:r>
          </a:p>
        </p:txBody>
      </p:sp>
      <p:sp>
        <p:nvSpPr>
          <p:cNvPr id="217" name="1. https://www.youtube.com/watch?v=JdWQJq2OkJs…"/>
          <p:cNvSpPr txBox="1"/>
          <p:nvPr>
            <p:ph type="body" idx="1"/>
          </p:nvPr>
        </p:nvSpPr>
        <p:spPr>
          <a:prstGeom prst="rect">
            <a:avLst/>
          </a:prstGeom>
        </p:spPr>
        <p:txBody>
          <a:bodyPr/>
          <a:lstStyle/>
          <a:p>
            <a:pPr marL="311022" indent="-311022" defTabSz="461518">
              <a:spcBef>
                <a:spcPts val="2800"/>
              </a:spcBef>
              <a:buBlip>
                <a:blip r:embed="rId2"/>
              </a:buBlip>
              <a:defRPr sz="2844"/>
            </a:pPr>
            <a:r>
              <a:t>1. </a:t>
            </a:r>
            <a:r>
              <a:rPr u="sng">
                <a:hlinkClick r:id="rId3" invalidUrl="" action="" tgtFrame="" tooltip="" history="1" highlightClick="0" endSnd="0"/>
              </a:rPr>
              <a:t>https://www.youtube.com/watch?v=JdWQJq2OkJs</a:t>
            </a:r>
          </a:p>
          <a:p>
            <a:pPr marL="311022" indent="-311022" defTabSz="461518">
              <a:spcBef>
                <a:spcPts val="2800"/>
              </a:spcBef>
              <a:buBlip>
                <a:blip r:embed="rId2"/>
              </a:buBlip>
              <a:defRPr sz="2844"/>
            </a:pPr>
            <a:r>
              <a:t>WWF, our planet: our business</a:t>
            </a:r>
          </a:p>
          <a:p>
            <a:pPr marL="311022" indent="-311022" defTabSz="461518">
              <a:spcBef>
                <a:spcPts val="2800"/>
              </a:spcBef>
              <a:buBlip>
                <a:blip r:embed="rId2"/>
              </a:buBlip>
              <a:defRPr sz="2844"/>
            </a:pPr>
            <a:r>
              <a:t>2. </a:t>
            </a:r>
            <a:r>
              <a:rPr u="sng">
                <a:hlinkClick r:id="rId4" invalidUrl="" action="" tgtFrame="" tooltip="" history="1" highlightClick="0" endSnd="0"/>
              </a:rPr>
              <a:t>Why is biodiversity so important - Kim Preshoff.mp4</a:t>
            </a:r>
          </a:p>
          <a:p>
            <a:pPr marL="311022" indent="-311022" defTabSz="461518">
              <a:spcBef>
                <a:spcPts val="2800"/>
              </a:spcBef>
              <a:buBlip>
                <a:blip r:embed="rId2"/>
              </a:buBlip>
              <a:defRPr sz="2844"/>
            </a:pPr>
            <a:r>
              <a:t>3. </a:t>
            </a:r>
            <a:r>
              <a:rPr u="sng">
                <a:hlinkClick r:id="rId5" invalidUrl="" action="" tgtFrame="" tooltip="" history="1" highlightClick="0" endSnd="0"/>
              </a:rPr>
              <a:t>Reviving a Great Lakes Wetland.mp4</a:t>
            </a:r>
          </a:p>
          <a:p>
            <a:pPr marL="311022" indent="-311022" defTabSz="461518">
              <a:spcBef>
                <a:spcPts val="2800"/>
              </a:spcBef>
              <a:buBlip>
                <a:blip r:embed="rId2"/>
              </a:buBlip>
              <a:defRPr sz="2844"/>
            </a:pPr>
            <a:r>
              <a:t>Great Lakes restoration from with lead and petroleum hydrocarbons</a:t>
            </a:r>
          </a:p>
          <a:p>
            <a:pPr marL="311022" indent="-311022" defTabSz="461518">
              <a:spcBef>
                <a:spcPts val="2800"/>
              </a:spcBef>
              <a:buBlip>
                <a:blip r:embed="rId2"/>
              </a:buBlip>
              <a:defRPr sz="2844"/>
            </a:pPr>
            <a:r>
              <a:t>4. </a:t>
            </a:r>
            <a:r>
              <a:rPr u="sng">
                <a:hlinkClick r:id="rId6" invalidUrl="" action="" tgtFrame="" tooltip="" history="1" highlightClick="0" endSnd="0"/>
              </a:rPr>
              <a:t>50 Years Ago, This Was a Wasteland. He Changed Everything Short Film Showcase.mp4</a:t>
            </a:r>
          </a:p>
          <a:p>
            <a:pPr marL="311022" indent="-311022" defTabSz="461518">
              <a:spcBef>
                <a:spcPts val="2800"/>
              </a:spcBef>
              <a:buBlip>
                <a:blip r:embed="rId2"/>
              </a:buBlip>
              <a:defRPr sz="2844"/>
            </a:pPr>
            <a:r>
              <a:t>David Hamburger, restore overgrazed land in the Texas Hill Country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ustainable resources"/>
          <p:cNvSpPr txBox="1"/>
          <p:nvPr>
            <p:ph type="title"/>
          </p:nvPr>
        </p:nvSpPr>
        <p:spPr>
          <a:prstGeom prst="rect">
            <a:avLst/>
          </a:prstGeom>
        </p:spPr>
        <p:txBody>
          <a:bodyPr/>
          <a:lstStyle/>
          <a:p>
            <a:pPr/>
            <a:r>
              <a:t>Sustainable resources</a:t>
            </a:r>
          </a:p>
        </p:txBody>
      </p:sp>
      <p:sp>
        <p:nvSpPr>
          <p:cNvPr id="125" name="Sustainable resource is the ones that can be removed from the environment without it running out. Should be replenished, long term available.…"/>
          <p:cNvSpPr txBox="1"/>
          <p:nvPr>
            <p:ph type="body" idx="1"/>
          </p:nvPr>
        </p:nvSpPr>
        <p:spPr>
          <a:xfrm>
            <a:off x="787400" y="2768600"/>
            <a:ext cx="11430000" cy="6542685"/>
          </a:xfrm>
          <a:prstGeom prst="rect">
            <a:avLst/>
          </a:prstGeom>
        </p:spPr>
        <p:txBody>
          <a:bodyPr/>
          <a:lstStyle/>
          <a:p>
            <a:pPr marL="308398" indent="-308398" defTabSz="429768">
              <a:lnSpc>
                <a:spcPts val="5200"/>
              </a:lnSpc>
              <a:spcBef>
                <a:spcPts val="1800"/>
              </a:spcBef>
              <a:buSzPct val="100000"/>
              <a:buChar char="•"/>
              <a:defRPr sz="2820">
                <a:solidFill>
                  <a:srgbClr val="565F5F"/>
                </a:solidFill>
                <a:latin typeface="Helvetica"/>
                <a:ea typeface="Helvetica"/>
                <a:cs typeface="Helvetica"/>
                <a:sym typeface="Helvetica"/>
              </a:defRPr>
            </a:pPr>
            <a:r>
              <a:t>Sustainable resource is the ones that can be removed from the environment </a:t>
            </a:r>
            <a:r>
              <a:rPr b="1"/>
              <a:t>without it running out</a:t>
            </a:r>
            <a:r>
              <a:t>. Should be replenished, long term available. </a:t>
            </a:r>
          </a:p>
          <a:p>
            <a:pPr marL="308398" indent="-308398" defTabSz="429768">
              <a:lnSpc>
                <a:spcPts val="5200"/>
              </a:lnSpc>
              <a:spcBef>
                <a:spcPts val="1800"/>
              </a:spcBef>
              <a:buSzPct val="100000"/>
              <a:buChar char="•"/>
              <a:defRPr sz="2820">
                <a:solidFill>
                  <a:srgbClr val="565F5F"/>
                </a:solidFill>
                <a:latin typeface="Helvetica"/>
                <a:ea typeface="Helvetica"/>
                <a:cs typeface="Helvetica"/>
                <a:sym typeface="Helvetica"/>
              </a:defRPr>
            </a:pPr>
            <a:r>
              <a:t>E.g. </a:t>
            </a:r>
          </a:p>
          <a:p>
            <a:pPr marL="308398" indent="-308398" defTabSz="429768">
              <a:lnSpc>
                <a:spcPts val="5200"/>
              </a:lnSpc>
              <a:spcBef>
                <a:spcPts val="1800"/>
              </a:spcBef>
              <a:buSzPct val="100000"/>
              <a:buChar char="•"/>
              <a:defRPr sz="2820">
                <a:solidFill>
                  <a:srgbClr val="565F5F"/>
                </a:solidFill>
                <a:latin typeface="Helvetica"/>
                <a:ea typeface="Helvetica"/>
                <a:cs typeface="Helvetica"/>
                <a:sym typeface="Helvetica"/>
              </a:defRPr>
            </a:pPr>
            <a:r>
              <a:t>1) wind, solar energy, water, soil, air, geothermal energy; </a:t>
            </a:r>
          </a:p>
          <a:p>
            <a:pPr marL="308398" indent="-308398" defTabSz="429768">
              <a:lnSpc>
                <a:spcPts val="5200"/>
              </a:lnSpc>
              <a:spcBef>
                <a:spcPts val="1800"/>
              </a:spcBef>
              <a:buSzPct val="100000"/>
              <a:buChar char="•"/>
              <a:defRPr sz="2820">
                <a:solidFill>
                  <a:srgbClr val="565F5F"/>
                </a:solidFill>
                <a:latin typeface="Helvetica"/>
                <a:ea typeface="Helvetica"/>
                <a:cs typeface="Helvetica"/>
                <a:sym typeface="Helvetica"/>
              </a:defRPr>
            </a:pPr>
            <a:r>
              <a:t>2) trees/ forestry; 3) agricultural products; </a:t>
            </a:r>
          </a:p>
          <a:p>
            <a:pPr marL="308398" indent="-308398" defTabSz="429768">
              <a:lnSpc>
                <a:spcPts val="5200"/>
              </a:lnSpc>
              <a:spcBef>
                <a:spcPts val="1800"/>
              </a:spcBef>
              <a:buSzPct val="100000"/>
              <a:buChar char="•"/>
              <a:defRPr sz="2820">
                <a:solidFill>
                  <a:srgbClr val="565F5F"/>
                </a:solidFill>
                <a:latin typeface="Helvetica"/>
                <a:ea typeface="Helvetica"/>
                <a:cs typeface="Helvetica"/>
                <a:sym typeface="Helvetica"/>
              </a:defRPr>
            </a:pPr>
            <a:r>
              <a:t>4) animals; 5) fishery (can be sustainable or non-sustainable)</a:t>
            </a:r>
          </a:p>
          <a:p>
            <a:pPr marL="308398" indent="-308398" defTabSz="429768">
              <a:spcBef>
                <a:spcPts val="1800"/>
              </a:spcBef>
              <a:buSzPct val="100000"/>
              <a:buChar char="•"/>
              <a:defRPr sz="2820">
                <a:solidFill>
                  <a:srgbClr val="565F5F"/>
                </a:solidFill>
                <a:latin typeface="Helvetica"/>
                <a:ea typeface="Helvetica"/>
                <a:cs typeface="Helvetica"/>
                <a:sym typeface="Helvetica"/>
              </a:defRPr>
            </a:pPr>
            <a:r>
              <a:t>The United States National Oceanic and Atmospheric Administration reports that of the 187 commercially valuable </a:t>
            </a:r>
            <a:r>
              <a:rPr>
                <a:uFill>
                  <a:solidFill>
                    <a:srgbClr val="24364F"/>
                  </a:solidFill>
                </a:uFill>
                <a:hlinkClick r:id="rId3" invalidUrl="" action="" tgtFrame="" tooltip="" history="1" highlightClick="0" endSnd="0"/>
              </a:rPr>
              <a:t>fish species</a:t>
            </a:r>
            <a:r>
              <a:t> it tracks, more than 40 were harvested beyond a point of sustainability. With the proper policies in place, however, fisheries can sustain themselves.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25">
                                            <p:txEl>
                                              <p:pRg st="2" end="2"/>
                                            </p:txEl>
                                          </p:spTgt>
                                        </p:tgtEl>
                                        <p:attrNameLst>
                                          <p:attrName>style.visibility</p:attrName>
                                        </p:attrNameLst>
                                      </p:cBhvr>
                                      <p:to>
                                        <p:strVal val="visible"/>
                                      </p:to>
                                    </p:set>
                                    <p:anim calcmode="lin" valueType="num">
                                      <p:cBhvr>
                                        <p:cTn id="7" dur="1000" fill="hold"/>
                                        <p:tgtEl>
                                          <p:spTgt spid="125">
                                            <p:txEl>
                                              <p:pRg st="2" end="2"/>
                                            </p:txEl>
                                          </p:spTgt>
                                        </p:tgtEl>
                                        <p:attrNameLst>
                                          <p:attrName>ppt_w</p:attrName>
                                        </p:attrNameLst>
                                      </p:cBhvr>
                                      <p:tavLst>
                                        <p:tav tm="0">
                                          <p:val>
                                            <p:strVal val="4*#ppt_w"/>
                                          </p:val>
                                        </p:tav>
                                        <p:tav tm="100000">
                                          <p:val>
                                            <p:strVal val="#ppt_w"/>
                                          </p:val>
                                        </p:tav>
                                      </p:tavLst>
                                    </p:anim>
                                    <p:anim calcmode="lin" valueType="num">
                                      <p:cBhvr>
                                        <p:cTn id="8" dur="1000" fill="hold"/>
                                        <p:tgtEl>
                                          <p:spTgt spid="125">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1" fill="hold">
                                  <p:stCondLst>
                                    <p:cond delay="0"/>
                                  </p:stCondLst>
                                  <p:iterate type="el" backwards="0">
                                    <p:tmAbs val="0"/>
                                  </p:iterate>
                                  <p:childTnLst>
                                    <p:set>
                                      <p:cBhvr>
                                        <p:cTn id="12" fill="hold"/>
                                        <p:tgtEl>
                                          <p:spTgt spid="125">
                                            <p:txEl>
                                              <p:pRg st="3" end="3"/>
                                            </p:txEl>
                                          </p:spTgt>
                                        </p:tgtEl>
                                        <p:attrNameLst>
                                          <p:attrName>style.visibility</p:attrName>
                                        </p:attrNameLst>
                                      </p:cBhvr>
                                      <p:to>
                                        <p:strVal val="visible"/>
                                      </p:to>
                                    </p:set>
                                    <p:anim calcmode="lin" valueType="num">
                                      <p:cBhvr>
                                        <p:cTn id="13" dur="1000" fill="hold"/>
                                        <p:tgtEl>
                                          <p:spTgt spid="125">
                                            <p:txEl>
                                              <p:pRg st="3" end="3"/>
                                            </p:txEl>
                                          </p:spTgt>
                                        </p:tgtEl>
                                        <p:attrNameLst>
                                          <p:attrName>ppt_w</p:attrName>
                                        </p:attrNameLst>
                                      </p:cBhvr>
                                      <p:tavLst>
                                        <p:tav tm="0">
                                          <p:val>
                                            <p:strVal val="4*#ppt_w"/>
                                          </p:val>
                                        </p:tav>
                                        <p:tav tm="100000">
                                          <p:val>
                                            <p:strVal val="#ppt_w"/>
                                          </p:val>
                                        </p:tav>
                                      </p:tavLst>
                                    </p:anim>
                                    <p:anim calcmode="lin" valueType="num">
                                      <p:cBhvr>
                                        <p:cTn id="14" dur="1000" fill="hold"/>
                                        <p:tgtEl>
                                          <p:spTgt spid="125">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1" fill="hold">
                                  <p:stCondLst>
                                    <p:cond delay="0"/>
                                  </p:stCondLst>
                                  <p:iterate type="el" backwards="0">
                                    <p:tmAbs val="0"/>
                                  </p:iterate>
                                  <p:childTnLst>
                                    <p:set>
                                      <p:cBhvr>
                                        <p:cTn id="18" fill="hold"/>
                                        <p:tgtEl>
                                          <p:spTgt spid="125">
                                            <p:txEl>
                                              <p:pRg st="4" end="4"/>
                                            </p:txEl>
                                          </p:spTgt>
                                        </p:tgtEl>
                                        <p:attrNameLst>
                                          <p:attrName>style.visibility</p:attrName>
                                        </p:attrNameLst>
                                      </p:cBhvr>
                                      <p:to>
                                        <p:strVal val="visible"/>
                                      </p:to>
                                    </p:set>
                                    <p:anim calcmode="lin" valueType="num">
                                      <p:cBhvr>
                                        <p:cTn id="19" dur="1000" fill="hold"/>
                                        <p:tgtEl>
                                          <p:spTgt spid="125">
                                            <p:txEl>
                                              <p:pRg st="4" end="4"/>
                                            </p:txEl>
                                          </p:spTgt>
                                        </p:tgtEl>
                                        <p:attrNameLst>
                                          <p:attrName>ppt_w</p:attrName>
                                        </p:attrNameLst>
                                      </p:cBhvr>
                                      <p:tavLst>
                                        <p:tav tm="0">
                                          <p:val>
                                            <p:strVal val="4*#ppt_w"/>
                                          </p:val>
                                        </p:tav>
                                        <p:tav tm="100000">
                                          <p:val>
                                            <p:strVal val="#ppt_w"/>
                                          </p:val>
                                        </p:tav>
                                      </p:tavLst>
                                    </p:anim>
                                    <p:anim calcmode="lin" valueType="num">
                                      <p:cBhvr>
                                        <p:cTn id="20" dur="1000" fill="hold"/>
                                        <p:tgtEl>
                                          <p:spTgt spid="125">
                                            <p:txEl>
                                              <p:pRg st="4" end="4"/>
                                            </p:txEl>
                                          </p:spTgt>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1" fill="hold">
                                  <p:stCondLst>
                                    <p:cond delay="0"/>
                                  </p:stCondLst>
                                  <p:iterate type="el" backwards="0">
                                    <p:tmAbs val="0"/>
                                  </p:iterate>
                                  <p:childTnLst>
                                    <p:set>
                                      <p:cBhvr>
                                        <p:cTn id="24" fill="hold"/>
                                        <p:tgtEl>
                                          <p:spTgt spid="125">
                                            <p:txEl>
                                              <p:pRg st="5" end="5"/>
                                            </p:txEl>
                                          </p:spTgt>
                                        </p:tgtEl>
                                        <p:attrNameLst>
                                          <p:attrName>style.visibility</p:attrName>
                                        </p:attrNameLst>
                                      </p:cBhvr>
                                      <p:to>
                                        <p:strVal val="visible"/>
                                      </p:to>
                                    </p:set>
                                    <p:anim calcmode="lin" valueType="num">
                                      <p:cBhvr>
                                        <p:cTn id="25" dur="1000" fill="hold"/>
                                        <p:tgtEl>
                                          <p:spTgt spid="125">
                                            <p:txEl>
                                              <p:pRg st="5" end="5"/>
                                            </p:txEl>
                                          </p:spTgt>
                                        </p:tgtEl>
                                        <p:attrNameLst>
                                          <p:attrName>ppt_w</p:attrName>
                                        </p:attrNameLst>
                                      </p:cBhvr>
                                      <p:tavLst>
                                        <p:tav tm="0">
                                          <p:val>
                                            <p:strVal val="4*#ppt_w"/>
                                          </p:val>
                                        </p:tav>
                                        <p:tav tm="100000">
                                          <p:val>
                                            <p:strVal val="#ppt_w"/>
                                          </p:val>
                                        </p:tav>
                                      </p:tavLst>
                                    </p:anim>
                                    <p:anim calcmode="lin" valueType="num">
                                      <p:cBhvr>
                                        <p:cTn id="26" dur="1000" fill="hold"/>
                                        <p:tgtEl>
                                          <p:spTgt spid="125">
                                            <p:txEl>
                                              <p:pRg st="5" end="5"/>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5"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ustainable energy"/>
          <p:cNvSpPr txBox="1"/>
          <p:nvPr>
            <p:ph type="title"/>
          </p:nvPr>
        </p:nvSpPr>
        <p:spPr>
          <a:prstGeom prst="rect">
            <a:avLst/>
          </a:prstGeom>
        </p:spPr>
        <p:txBody>
          <a:bodyPr/>
          <a:lstStyle>
            <a:lvl1pPr marL="594360" indent="-594360">
              <a:buSzPct val="80000"/>
              <a:buBlip>
                <a:blip r:embed="rId3"/>
              </a:buBlip>
            </a:lvl1pPr>
          </a:lstStyle>
          <a:p>
            <a:pPr/>
            <a:r>
              <a:t>Sustainable energy</a:t>
            </a:r>
          </a:p>
        </p:txBody>
      </p:sp>
      <p:sp>
        <p:nvSpPr>
          <p:cNvPr id="130" name="All renewable energy (also called alternative energy) sources like solar, wind, geothermal, hydropower, wave and tidal power (also called marine energy) are forms of sustainable energy. Biomass energy and hydrogen energy are also sustainable energy.…"/>
          <p:cNvSpPr txBox="1"/>
          <p:nvPr>
            <p:ph type="body" idx="1"/>
          </p:nvPr>
        </p:nvSpPr>
        <p:spPr>
          <a:xfrm>
            <a:off x="787400" y="2768600"/>
            <a:ext cx="11430000" cy="6597710"/>
          </a:xfrm>
          <a:prstGeom prst="rect">
            <a:avLst/>
          </a:prstGeom>
        </p:spPr>
        <p:txBody>
          <a:bodyPr/>
          <a:lstStyle/>
          <a:p>
            <a:pPr marL="305117" indent="-305117" defTabSz="425195">
              <a:lnSpc>
                <a:spcPts val="5200"/>
              </a:lnSpc>
              <a:spcBef>
                <a:spcPts val="1300"/>
              </a:spcBef>
              <a:buSzPct val="100000"/>
              <a:buChar char="•"/>
              <a:defRPr sz="2790">
                <a:solidFill>
                  <a:srgbClr val="565F5F"/>
                </a:solidFill>
                <a:latin typeface="Times Roman"/>
                <a:ea typeface="Times Roman"/>
                <a:cs typeface="Times Roman"/>
                <a:sym typeface="Times Roman"/>
              </a:defRPr>
            </a:pPr>
            <a:r>
              <a:t>All </a:t>
            </a:r>
            <a:r>
              <a:rPr b="1"/>
              <a:t>renewable energy</a:t>
            </a:r>
            <a:r>
              <a:t> (also called </a:t>
            </a:r>
            <a:r>
              <a:rPr b="1"/>
              <a:t>alternative energy</a:t>
            </a:r>
            <a:r>
              <a:t>) sources like </a:t>
            </a:r>
            <a:r>
              <a:rPr b="1">
                <a:hlinkClick r:id="rId4" invalidUrl="" action="" tgtFrame="" tooltip="" history="1" highlightClick="0" endSnd="0"/>
              </a:rPr>
              <a:t>solar</a:t>
            </a:r>
            <a:r>
              <a:rPr b="1"/>
              <a:t>, </a:t>
            </a:r>
            <a:r>
              <a:rPr b="1">
                <a:hlinkClick r:id="rId5" invalidUrl="" action="" tgtFrame="" tooltip="" history="1" highlightClick="0" endSnd="0"/>
              </a:rPr>
              <a:t>wind</a:t>
            </a:r>
            <a:r>
              <a:rPr b="1"/>
              <a:t>, </a:t>
            </a:r>
            <a:r>
              <a:rPr b="1">
                <a:hlinkClick r:id="rId6" invalidUrl="" action="" tgtFrame="" tooltip="" history="1" highlightClick="0" endSnd="0"/>
              </a:rPr>
              <a:t>geothermal</a:t>
            </a:r>
            <a:r>
              <a:rPr b="1"/>
              <a:t>, </a:t>
            </a:r>
            <a:r>
              <a:rPr b="1">
                <a:hlinkClick r:id="rId7" invalidUrl="" action="" tgtFrame="" tooltip="" history="1" highlightClick="0" endSnd="0"/>
              </a:rPr>
              <a:t>hydropower</a:t>
            </a:r>
            <a:r>
              <a:t>, </a:t>
            </a:r>
            <a:r>
              <a:rPr b="1">
                <a:hlinkClick r:id="rId8" invalidUrl="" action="" tgtFrame="" tooltip="" history="1" highlightClick="0" endSnd="0"/>
              </a:rPr>
              <a:t>wave</a:t>
            </a:r>
            <a:r>
              <a:rPr b="1"/>
              <a:t> and tidal power</a:t>
            </a:r>
            <a:r>
              <a:t> (also called marine energy) are forms of sustainable energy. </a:t>
            </a:r>
            <a:r>
              <a:rPr b="1"/>
              <a:t>Biomass energy</a:t>
            </a:r>
            <a:r>
              <a:t> and </a:t>
            </a:r>
            <a:r>
              <a:rPr b="1"/>
              <a:t>hydrogen energy</a:t>
            </a:r>
            <a:r>
              <a:t> are also sustainable energy.</a:t>
            </a:r>
          </a:p>
          <a:p>
            <a:pPr marL="305117" indent="-305117" defTabSz="425195">
              <a:lnSpc>
                <a:spcPts val="5200"/>
              </a:lnSpc>
              <a:spcBef>
                <a:spcPts val="1300"/>
              </a:spcBef>
              <a:buSzPct val="100000"/>
              <a:buChar char="•"/>
              <a:defRPr sz="2790">
                <a:solidFill>
                  <a:srgbClr val="565F5F"/>
                </a:solidFill>
                <a:latin typeface="Times Roman"/>
                <a:ea typeface="Times Roman"/>
                <a:cs typeface="Times Roman"/>
                <a:sym typeface="Times Roman"/>
              </a:defRPr>
            </a:pPr>
            <a:r>
              <a:t>Renewable energy projects require huge capital and so far have produced only small amount of world’s energy consumption. It will take almost decades and some positive steps so that renewable energy has a major share in total energy output.</a:t>
            </a:r>
          </a:p>
          <a:p>
            <a:pPr marL="305117" indent="-305117" defTabSz="425195">
              <a:lnSpc>
                <a:spcPts val="5200"/>
              </a:lnSpc>
              <a:spcBef>
                <a:spcPts val="1300"/>
              </a:spcBef>
              <a:buSzPct val="100000"/>
              <a:buChar char="•"/>
              <a:defRPr sz="2790">
                <a:solidFill>
                  <a:srgbClr val="565F5F"/>
                </a:solidFill>
                <a:latin typeface="Times Roman"/>
                <a:ea typeface="Times Roman"/>
                <a:cs typeface="Times Roman"/>
                <a:sym typeface="Times Roman"/>
              </a:defRPr>
            </a:pPr>
            <a:r>
              <a:rPr b="1"/>
              <a:t>Non-renewable energy</a:t>
            </a:r>
            <a:r>
              <a:t>: fossil fuel (coal, oil, natural gas), Nuclear energy </a:t>
            </a:r>
          </a:p>
          <a:p>
            <a:pPr marL="305117" indent="-305117" defTabSz="425195">
              <a:lnSpc>
                <a:spcPts val="5200"/>
              </a:lnSpc>
              <a:spcBef>
                <a:spcPts val="1300"/>
              </a:spcBef>
              <a:buSzPct val="100000"/>
              <a:buChar char="•"/>
              <a:defRPr sz="2790">
                <a:solidFill>
                  <a:srgbClr val="565F5F"/>
                </a:solidFill>
                <a:latin typeface="Times Roman"/>
                <a:ea typeface="Times Roman"/>
                <a:cs typeface="Times Roman"/>
                <a:sym typeface="Times Roman"/>
              </a:defRPr>
            </a:pPr>
            <a:r>
              <a:t>Around 16% of world’s electricity production comes through nuclear energy. Nuclear power plants use Uranium as a fuel to extract energy from it.</a:t>
            </a:r>
          </a:p>
          <a:p>
            <a:pPr marL="305117" indent="-305117" defTabSz="425195">
              <a:lnSpc>
                <a:spcPts val="5200"/>
              </a:lnSpc>
              <a:spcBef>
                <a:spcPts val="1300"/>
              </a:spcBef>
              <a:buSzPct val="100000"/>
              <a:buChar char="•"/>
              <a:defRPr sz="2790">
                <a:solidFill>
                  <a:srgbClr val="565F5F"/>
                </a:solidFill>
                <a:latin typeface="Times Roman"/>
                <a:ea typeface="Times Roman"/>
                <a:cs typeface="Times Roman"/>
                <a:sym typeface="Times Roman"/>
              </a:defRPr>
            </a:pPr>
            <a:r>
              <a:t>Most of the times these two terms, sustainable energy and renewable energy are </a:t>
            </a:r>
            <a:r>
              <a:rPr b="1"/>
              <a:t>used interchangeably</a:t>
            </a: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global-primary-energy-2.png" descr="global-primary-energy-2.png"/>
          <p:cNvPicPr>
            <a:picLocks noChangeAspect="1"/>
          </p:cNvPicPr>
          <p:nvPr/>
        </p:nvPicPr>
        <p:blipFill>
          <a:blip r:embed="rId3">
            <a:extLst/>
          </a:blip>
          <a:stretch>
            <a:fillRect/>
          </a:stretch>
        </p:blipFill>
        <p:spPr>
          <a:xfrm>
            <a:off x="0" y="286870"/>
            <a:ext cx="13004800" cy="91798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global-primary-energy.png" descr="global-primary-energy.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Energy use per capita.mp4" descr="Energy use per capita.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422400" y="1143000"/>
            <a:ext cx="10160000" cy="7467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27" fill="hold"/>
                                        <p:tgtEl>
                                          <p:spTgt spid="14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0"/>
                </p:tgtEl>
              </p:cMediaNode>
            </p:video>
            <p:seq concurrent="1" prevAc="none" nextAc="seek">
              <p:cTn id="8" evtFilter="cancelBubble" nodeType="interactiveSeq" restart="whenNotActive" fill="hold">
                <p:stCondLst>
                  <p:cond delay="0" evt="onClick">
                    <p:tgtEl>
                      <p:spTgt spid="14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40"/>
                                        </p:tgtEl>
                                      </p:cBhvr>
                                    </p:cmd>
                                  </p:childTnLst>
                                </p:cTn>
                              </p:par>
                            </p:childTnLst>
                          </p:cTn>
                        </p:par>
                      </p:childTnLst>
                    </p:cTn>
                  </p:par>
                </p:childTnLst>
              </p:cTn>
              <p:nextCondLst>
                <p:cond delay="0" evt="onClick">
                  <p:tgtEl>
                    <p:spTgt spid="14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Energy use per capita-map.mp4" descr="Energy use per capita-map.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422400" y="1041400"/>
            <a:ext cx="10160000" cy="7670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727" fill="hold"/>
                                        <p:tgtEl>
                                          <p:spTgt spid="14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2"/>
                </p:tgtEl>
              </p:cMediaNode>
            </p:video>
            <p:seq concurrent="1" prevAc="none" nextAc="seek">
              <p:cTn id="8" evtFilter="cancelBubble" nodeType="interactiveSeq" restart="whenNotActive" fill="hold">
                <p:stCondLst>
                  <p:cond delay="0" evt="onClick">
                    <p:tgtEl>
                      <p:spTgt spid="14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42"/>
                                        </p:tgtEl>
                                      </p:cBhvr>
                                    </p:cmd>
                                  </p:childTnLst>
                                </p:cTn>
                              </p:par>
                            </p:childTnLst>
                          </p:cTn>
                        </p:par>
                      </p:childTnLst>
                    </p:cTn>
                  </p:par>
                </p:childTnLst>
              </p:cTn>
              <p:nextCondLst>
                <p:cond delay="0" evt="onClick">
                  <p:tgtEl>
                    <p:spTgt spid="14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renewable-energy-consumption.png" descr="renewable-energy-consumption.png"/>
          <p:cNvPicPr>
            <a:picLocks noChangeAspect="1"/>
          </p:cNvPicPr>
          <p:nvPr/>
        </p:nvPicPr>
        <p:blipFill>
          <a:blip r:embed="rId3">
            <a:extLst/>
          </a:blip>
          <a:stretch>
            <a:fillRect/>
          </a:stretch>
        </p:blipFill>
        <p:spPr>
          <a:xfrm>
            <a:off x="-1" y="286870"/>
            <a:ext cx="13004801" cy="9179860"/>
          </a:xfrm>
          <a:prstGeom prst="rect">
            <a:avLst/>
          </a:prstGeom>
          <a:ln w="12700">
            <a:miter lim="400000"/>
          </a:ln>
        </p:spPr>
      </p:pic>
      <p:sp>
        <p:nvSpPr>
          <p:cNvPr id="145" name="traditional biomass – the burning of wood, forestry materials and agricultural waste biomass"/>
          <p:cNvSpPr txBox="1"/>
          <p:nvPr/>
        </p:nvSpPr>
        <p:spPr>
          <a:xfrm>
            <a:off x="3275783" y="7471249"/>
            <a:ext cx="5795688"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000">
                <a:solidFill>
                  <a:srgbClr val="1D3D63"/>
                </a:solidFill>
                <a:latin typeface="Helvetica"/>
                <a:ea typeface="Helvetica"/>
                <a:cs typeface="Helvetica"/>
                <a:sym typeface="Helvetica"/>
              </a:defRPr>
            </a:lvl1pPr>
          </a:lstStyle>
          <a:p>
            <a:pPr/>
            <a:r>
              <a:t>traditional biomass – the burning of wood, forestry materials and agricultural waste biomass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5E0033"/>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1F072D-935D-4EC1-A9D2-11A1C3EB141F}"/>
</file>

<file path=customXml/itemProps2.xml><?xml version="1.0" encoding="utf-8"?>
<ds:datastoreItem xmlns:ds="http://schemas.openxmlformats.org/officeDocument/2006/customXml" ds:itemID="{A25C1832-6156-43A4-B909-64B1137057E5}"/>
</file>

<file path=customXml/itemProps3.xml><?xml version="1.0" encoding="utf-8"?>
<ds:datastoreItem xmlns:ds="http://schemas.openxmlformats.org/officeDocument/2006/customXml" ds:itemID="{7EAFCE53-1CD7-402B-9850-AABF19320C08}"/>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